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layfair Displ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10dc228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110dc228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101b3b80a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101b3b80a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101b3b80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101b3b80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101b3b80a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101b3b80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128d312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128d312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101b3b80a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101b3b80a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11b698e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11b698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01b3b80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01b3b80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101b3b80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101b3b80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101b3b80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101b3b80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110dc228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110dc228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110dc228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110dc22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110dc228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110dc228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110dc228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110dc228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110dc228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110dc228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972400" y="1531750"/>
            <a:ext cx="5590200" cy="9495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1874350" y="1390075"/>
            <a:ext cx="5492400" cy="949500"/>
          </a:xfrm>
          <a:prstGeom prst="rect">
            <a:avLst/>
          </a:prstGeom>
          <a:solidFill>
            <a:srgbClr val="CFE2F3"/>
          </a:solidFill>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Repair and Injury</a:t>
            </a:r>
            <a:endParaRPr>
              <a:latin typeface="Playfair Display"/>
              <a:ea typeface="Playfair Display"/>
              <a:cs typeface="Playfair Display"/>
              <a:sym typeface="Playfair Display"/>
            </a:endParaRPr>
          </a:p>
        </p:txBody>
      </p:sp>
      <p:sp>
        <p:nvSpPr>
          <p:cNvPr id="56" name="Google Shape;56;p13"/>
          <p:cNvSpPr txBox="1">
            <a:spLocks noGrp="1"/>
          </p:cNvSpPr>
          <p:nvPr>
            <p:ph type="subTitle" idx="1"/>
          </p:nvPr>
        </p:nvSpPr>
        <p:spPr>
          <a:xfrm>
            <a:off x="1384150" y="2627100"/>
            <a:ext cx="6472800" cy="4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00000"/>
                </a:solidFill>
                <a:latin typeface="Times New Roman"/>
                <a:ea typeface="Times New Roman"/>
                <a:cs typeface="Times New Roman"/>
                <a:sym typeface="Times New Roman"/>
              </a:rPr>
              <a:t> By: Josh Freeman, Rylee Steen, Kate Rucker, Sophia Klingensmith </a:t>
            </a:r>
            <a:endParaRPr sz="1800">
              <a:solidFill>
                <a:srgbClr val="000000"/>
              </a:solidFill>
              <a:latin typeface="Times New Roman"/>
              <a:ea typeface="Times New Roman"/>
              <a:cs typeface="Times New Roman"/>
              <a:sym typeface="Times New Roman"/>
            </a:endParaRPr>
          </a:p>
        </p:txBody>
      </p:sp>
      <p:pic>
        <p:nvPicPr>
          <p:cNvPr id="57" name="Google Shape;57;p13"/>
          <p:cNvPicPr preferRelativeResize="0"/>
          <p:nvPr/>
        </p:nvPicPr>
        <p:blipFill>
          <a:blip r:embed="rId3">
            <a:alphaModFix/>
          </a:blip>
          <a:stretch>
            <a:fillRect/>
          </a:stretch>
        </p:blipFill>
        <p:spPr>
          <a:xfrm>
            <a:off x="61150" y="102750"/>
            <a:ext cx="1813200" cy="1287317"/>
          </a:xfrm>
          <a:prstGeom prst="rect">
            <a:avLst/>
          </a:prstGeom>
          <a:noFill/>
          <a:ln>
            <a:noFill/>
          </a:ln>
        </p:spPr>
      </p:pic>
      <p:pic>
        <p:nvPicPr>
          <p:cNvPr id="58" name="Google Shape;58;p13"/>
          <p:cNvPicPr preferRelativeResize="0"/>
          <p:nvPr/>
        </p:nvPicPr>
        <p:blipFill>
          <a:blip r:embed="rId4">
            <a:alphaModFix/>
          </a:blip>
          <a:stretch>
            <a:fillRect/>
          </a:stretch>
        </p:blipFill>
        <p:spPr>
          <a:xfrm>
            <a:off x="3143250" y="3268550"/>
            <a:ext cx="2857500" cy="1600200"/>
          </a:xfrm>
          <a:prstGeom prst="rect">
            <a:avLst/>
          </a:prstGeom>
          <a:noFill/>
          <a:ln>
            <a:noFill/>
          </a:ln>
        </p:spPr>
      </p:pic>
      <p:pic>
        <p:nvPicPr>
          <p:cNvPr id="59" name="Google Shape;59;p13"/>
          <p:cNvPicPr preferRelativeResize="0"/>
          <p:nvPr/>
        </p:nvPicPr>
        <p:blipFill>
          <a:blip r:embed="rId5">
            <a:alphaModFix/>
          </a:blip>
          <a:stretch>
            <a:fillRect/>
          </a:stretch>
        </p:blipFill>
        <p:spPr>
          <a:xfrm>
            <a:off x="152400" y="3275100"/>
            <a:ext cx="2762250" cy="1600200"/>
          </a:xfrm>
          <a:prstGeom prst="rect">
            <a:avLst/>
          </a:prstGeom>
          <a:noFill/>
          <a:ln>
            <a:noFill/>
          </a:ln>
        </p:spPr>
      </p:pic>
      <p:pic>
        <p:nvPicPr>
          <p:cNvPr id="60" name="Google Shape;60;p13"/>
          <p:cNvPicPr preferRelativeResize="0"/>
          <p:nvPr/>
        </p:nvPicPr>
        <p:blipFill>
          <a:blip r:embed="rId6">
            <a:alphaModFix/>
          </a:blip>
          <a:stretch>
            <a:fillRect/>
          </a:stretch>
        </p:blipFill>
        <p:spPr>
          <a:xfrm>
            <a:off x="2026750" y="152400"/>
            <a:ext cx="2790707" cy="1085275"/>
          </a:xfrm>
          <a:prstGeom prst="rect">
            <a:avLst/>
          </a:prstGeom>
          <a:noFill/>
          <a:ln>
            <a:noFill/>
          </a:ln>
        </p:spPr>
      </p:pic>
      <p:pic>
        <p:nvPicPr>
          <p:cNvPr id="61" name="Google Shape;61;p13"/>
          <p:cNvPicPr preferRelativeResize="0"/>
          <p:nvPr/>
        </p:nvPicPr>
        <p:blipFill>
          <a:blip r:embed="rId7">
            <a:alphaModFix/>
          </a:blip>
          <a:stretch>
            <a:fillRect/>
          </a:stretch>
        </p:blipFill>
        <p:spPr>
          <a:xfrm>
            <a:off x="5114675" y="152400"/>
            <a:ext cx="1513725" cy="1085275"/>
          </a:xfrm>
          <a:prstGeom prst="rect">
            <a:avLst/>
          </a:prstGeom>
          <a:noFill/>
          <a:ln>
            <a:noFill/>
          </a:ln>
        </p:spPr>
      </p:pic>
      <p:pic>
        <p:nvPicPr>
          <p:cNvPr id="62" name="Google Shape;62;p13"/>
          <p:cNvPicPr preferRelativeResize="0"/>
          <p:nvPr/>
        </p:nvPicPr>
        <p:blipFill rotWithShape="1">
          <a:blip r:embed="rId8">
            <a:alphaModFix/>
          </a:blip>
          <a:srcRect b="3446"/>
          <a:stretch/>
        </p:blipFill>
        <p:spPr>
          <a:xfrm>
            <a:off x="6153150" y="3275100"/>
            <a:ext cx="2752725" cy="1600200"/>
          </a:xfrm>
          <a:prstGeom prst="rect">
            <a:avLst/>
          </a:prstGeom>
          <a:noFill/>
          <a:ln>
            <a:noFill/>
          </a:ln>
        </p:spPr>
      </p:pic>
      <p:pic>
        <p:nvPicPr>
          <p:cNvPr id="63" name="Google Shape;63;p13"/>
          <p:cNvPicPr preferRelativeResize="0"/>
          <p:nvPr/>
        </p:nvPicPr>
        <p:blipFill>
          <a:blip r:embed="rId9">
            <a:alphaModFix/>
          </a:blip>
          <a:stretch>
            <a:fillRect/>
          </a:stretch>
        </p:blipFill>
        <p:spPr>
          <a:xfrm>
            <a:off x="6865625" y="152400"/>
            <a:ext cx="2040250" cy="108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6714750" y="2353800"/>
            <a:ext cx="2117550" cy="2547875"/>
          </a:xfrm>
          <a:prstGeom prst="rect">
            <a:avLst/>
          </a:prstGeom>
          <a:noFill/>
          <a:ln>
            <a:noFill/>
          </a:ln>
        </p:spPr>
      </p:pic>
      <p:sp>
        <p:nvSpPr>
          <p:cNvPr id="126" name="Google Shape;126;p22"/>
          <p:cNvSpPr txBox="1">
            <a:spLocks noGrp="1"/>
          </p:cNvSpPr>
          <p:nvPr>
            <p:ph type="title"/>
          </p:nvPr>
        </p:nvSpPr>
        <p:spPr>
          <a:xfrm>
            <a:off x="311700" y="3142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Rule of 9s (for burns)</a:t>
            </a:r>
            <a:endParaRPr sz="4800">
              <a:latin typeface="Playfair Display"/>
              <a:ea typeface="Playfair Display"/>
              <a:cs typeface="Playfair Display"/>
              <a:sym typeface="Playfair Display"/>
            </a:endParaRPr>
          </a:p>
        </p:txBody>
      </p:sp>
      <p:sp>
        <p:nvSpPr>
          <p:cNvPr id="127" name="Google Shape;12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200" u="sng">
                <a:solidFill>
                  <a:schemeClr val="dk1"/>
                </a:solidFill>
                <a:highlight>
                  <a:srgbClr val="CFE2F3"/>
                </a:highlight>
                <a:latin typeface="Times New Roman"/>
                <a:ea typeface="Times New Roman"/>
                <a:cs typeface="Times New Roman"/>
                <a:sym typeface="Times New Roman"/>
              </a:rPr>
              <a:t>Rule of 9s:</a:t>
            </a:r>
            <a:endParaRPr sz="22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The rule of 9s is the technique used by healthcare professionals to estimate the amount of fluid loss and severity of a burn. This process is usually the factor that determines a transfer to a burn unit.</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The rule of 9s accounts for the anterior and posterior sections of the body.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Each section of the body is a percentage in the rule of 9s. </a:t>
            </a:r>
            <a:endParaRPr>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6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234975"/>
            <a:ext cx="4167000" cy="83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Athlete’s Foot</a:t>
            </a:r>
            <a:endParaRPr sz="4800">
              <a:latin typeface="Playfair Display"/>
              <a:ea typeface="Playfair Display"/>
              <a:cs typeface="Playfair Display"/>
              <a:sym typeface="Playfair Display"/>
            </a:endParaRPr>
          </a:p>
        </p:txBody>
      </p:sp>
      <p:sp>
        <p:nvSpPr>
          <p:cNvPr id="133" name="Google Shape;133;p23"/>
          <p:cNvSpPr txBox="1">
            <a:spLocks noGrp="1"/>
          </p:cNvSpPr>
          <p:nvPr>
            <p:ph type="body" idx="1"/>
          </p:nvPr>
        </p:nvSpPr>
        <p:spPr>
          <a:xfrm>
            <a:off x="311700" y="1152475"/>
            <a:ext cx="4767300" cy="3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What is it? </a:t>
            </a:r>
            <a:r>
              <a:rPr lang="en" u="sng">
                <a:solidFill>
                  <a:schemeClr val="dk1"/>
                </a:solidFill>
                <a:latin typeface="Times New Roman"/>
                <a:ea typeface="Times New Roman"/>
                <a:cs typeface="Times New Roman"/>
                <a:sym typeface="Times New Roman"/>
              </a:rPr>
              <a:t> </a:t>
            </a:r>
            <a:endParaRPr u="sng">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 fungal infection that normally begins in between the toes.</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Like most fungus, it thrives in moist areas</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Causes of Athlete’s Foot:</a:t>
            </a:r>
            <a:endParaRPr u="sng">
              <a:solidFill>
                <a:schemeClr val="dk1"/>
              </a:solidFill>
              <a:highlight>
                <a:srgbClr val="CFE2F3"/>
              </a:highlight>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Sharing socks, shoes, or towels with an infected person</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Keeping your feet wet for long periods of time</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Having sweaty feet</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Having a minor skin or nail injury on your foot</a:t>
            </a:r>
            <a:endParaRPr>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pic>
        <p:nvPicPr>
          <p:cNvPr id="134" name="Google Shape;134;p23"/>
          <p:cNvPicPr preferRelativeResize="0"/>
          <p:nvPr/>
        </p:nvPicPr>
        <p:blipFill rotWithShape="1">
          <a:blip r:embed="rId3">
            <a:alphaModFix/>
          </a:blip>
          <a:srcRect b="8088"/>
          <a:stretch/>
        </p:blipFill>
        <p:spPr>
          <a:xfrm>
            <a:off x="5218500" y="1569750"/>
            <a:ext cx="3714750" cy="2451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232025"/>
            <a:ext cx="4439400" cy="8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Athlete’s Foot</a:t>
            </a:r>
            <a:endParaRPr sz="4800">
              <a:latin typeface="Playfair Display"/>
              <a:ea typeface="Playfair Display"/>
              <a:cs typeface="Playfair Display"/>
              <a:sym typeface="Playfair Display"/>
            </a:endParaRPr>
          </a:p>
        </p:txBody>
      </p:sp>
      <p:sp>
        <p:nvSpPr>
          <p:cNvPr id="140" name="Google Shape;140;p24"/>
          <p:cNvSpPr txBox="1">
            <a:spLocks noGrp="1"/>
          </p:cNvSpPr>
          <p:nvPr>
            <p:ph type="body" idx="1"/>
          </p:nvPr>
        </p:nvSpPr>
        <p:spPr>
          <a:xfrm>
            <a:off x="311700" y="1082700"/>
            <a:ext cx="8325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Symptoms of Athlete’s Foot:</a:t>
            </a:r>
            <a:endParaRPr u="sng">
              <a:solidFill>
                <a:schemeClr val="dk1"/>
              </a:solidFill>
              <a:highlight>
                <a:srgbClr val="CFE2F3"/>
              </a:highlight>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Itching, stinging, and burning between your toes or on soles of your feet</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Blisters on your feet that itch</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Cracking or peeling skin on your feet</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Toenails that pull away from the nail bed</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Treatment:</a:t>
            </a:r>
            <a:endParaRPr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Can be treated with simple over the counter (OTC) topical antifungal medications.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Topical or oral prescription-strength antifungal medications may be prescribed as an alternative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Soaking your feet in saltwater or diluted vinegar can help dry up the blisters</a:t>
            </a:r>
            <a:endParaRPr>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30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Boils</a:t>
            </a:r>
            <a:endParaRPr sz="4800">
              <a:latin typeface="Playfair Display"/>
              <a:ea typeface="Playfair Display"/>
              <a:cs typeface="Playfair Display"/>
              <a:sym typeface="Playfair Display"/>
            </a:endParaRPr>
          </a:p>
        </p:txBody>
      </p:sp>
      <p:sp>
        <p:nvSpPr>
          <p:cNvPr id="146" name="Google Shape;146;p25"/>
          <p:cNvSpPr txBox="1">
            <a:spLocks noGrp="1"/>
          </p:cNvSpPr>
          <p:nvPr>
            <p:ph type="body" idx="1"/>
          </p:nvPr>
        </p:nvSpPr>
        <p:spPr>
          <a:xfrm>
            <a:off x="311700" y="1152475"/>
            <a:ext cx="4702800" cy="3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What are Boils?</a:t>
            </a:r>
            <a:endParaRPr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 common, painful infection of a hair follicle and the surrounding skin</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It begins as a red lump, then fills with pus as white blood cells rush in to fight the infection</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Causes of Boils:</a:t>
            </a:r>
            <a:endParaRPr u="sng">
              <a:solidFill>
                <a:schemeClr val="dk1"/>
              </a:solidFill>
              <a:highlight>
                <a:srgbClr val="CFE2F3"/>
              </a:highlight>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Ingrown hair</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Result of a splinter or other material lodged in the skin</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Plugged sweat glands that become infected</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Most cases don't have one single cause</a:t>
            </a:r>
            <a:endParaRPr>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latin typeface="Times New Roman"/>
              <a:ea typeface="Times New Roman"/>
              <a:cs typeface="Times New Roman"/>
              <a:sym typeface="Times New Roman"/>
            </a:endParaRPr>
          </a:p>
        </p:txBody>
      </p:sp>
      <p:pic>
        <p:nvPicPr>
          <p:cNvPr id="147" name="Google Shape;147;p25"/>
          <p:cNvPicPr preferRelativeResize="0"/>
          <p:nvPr/>
        </p:nvPicPr>
        <p:blipFill>
          <a:blip r:embed="rId3">
            <a:alphaModFix/>
          </a:blip>
          <a:stretch>
            <a:fillRect/>
          </a:stretch>
        </p:blipFill>
        <p:spPr>
          <a:xfrm>
            <a:off x="5166900" y="1028325"/>
            <a:ext cx="3824700" cy="24350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Boils </a:t>
            </a:r>
            <a:endParaRPr sz="4800">
              <a:latin typeface="Playfair Display"/>
              <a:ea typeface="Playfair Display"/>
              <a:cs typeface="Playfair Display"/>
              <a:sym typeface="Playfair Display"/>
            </a:endParaRPr>
          </a:p>
        </p:txBody>
      </p:sp>
      <p:sp>
        <p:nvSpPr>
          <p:cNvPr id="153" name="Google Shape;15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Symptoms?</a:t>
            </a:r>
            <a:endParaRPr u="sng">
              <a:solidFill>
                <a:schemeClr val="dk1"/>
              </a:solidFill>
              <a:highlight>
                <a:srgbClr val="CFE2F3"/>
              </a:highlight>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Hard, red, painful, pea-sized lump</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 fever may develop</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Lymph nodes in the area become swollen</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skin around the area becomes red, painful and swollen</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u="sng">
                <a:solidFill>
                  <a:schemeClr val="dk1"/>
                </a:solidFill>
                <a:highlight>
                  <a:srgbClr val="CFE2F3"/>
                </a:highlight>
                <a:latin typeface="Times New Roman"/>
                <a:ea typeface="Times New Roman"/>
                <a:cs typeface="Times New Roman"/>
                <a:sym typeface="Times New Roman"/>
              </a:rPr>
              <a:t>Treatment?</a:t>
            </a:r>
            <a:endParaRPr u="sng">
              <a:solidFill>
                <a:schemeClr val="dk1"/>
              </a:solidFill>
              <a:highlight>
                <a:srgbClr val="CFE2F3"/>
              </a:highlight>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Incision and drainage by health care professional </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Wash area with antibacterial soap</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Warm compresses</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Antibiotics</a:t>
            </a:r>
            <a:endParaRPr>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270675"/>
            <a:ext cx="3110100" cy="8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Cold Sores </a:t>
            </a:r>
            <a:endParaRPr sz="4800">
              <a:latin typeface="Playfair Display"/>
              <a:ea typeface="Playfair Display"/>
              <a:cs typeface="Playfair Display"/>
              <a:sym typeface="Playfair Display"/>
            </a:endParaRPr>
          </a:p>
          <a:p>
            <a:pPr marL="0" lvl="0" indent="0" algn="l" rtl="0">
              <a:spcBef>
                <a:spcPts val="0"/>
              </a:spcBef>
              <a:spcAft>
                <a:spcPts val="0"/>
              </a:spcAft>
              <a:buNone/>
            </a:pPr>
            <a:endParaRPr/>
          </a:p>
        </p:txBody>
      </p:sp>
      <p:sp>
        <p:nvSpPr>
          <p:cNvPr id="159" name="Google Shape;159;p27"/>
          <p:cNvSpPr txBox="1">
            <a:spLocks noGrp="1"/>
          </p:cNvSpPr>
          <p:nvPr>
            <p:ph type="body" idx="1"/>
          </p:nvPr>
        </p:nvSpPr>
        <p:spPr>
          <a:xfrm>
            <a:off x="311700" y="1293925"/>
            <a:ext cx="580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000000"/>
                </a:solidFill>
                <a:highlight>
                  <a:srgbClr val="CFE2F3"/>
                </a:highlight>
                <a:latin typeface="Times New Roman"/>
                <a:ea typeface="Times New Roman"/>
                <a:cs typeface="Times New Roman"/>
                <a:sym typeface="Times New Roman"/>
              </a:rPr>
              <a:t>What are cold sores?</a:t>
            </a:r>
            <a:endParaRPr u="sng">
              <a:solidFill>
                <a:srgbClr val="000000"/>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a:solidFill>
                  <a:srgbClr val="000000"/>
                </a:solidFill>
                <a:latin typeface="Times New Roman"/>
                <a:ea typeface="Times New Roman"/>
                <a:cs typeface="Times New Roman"/>
                <a:sym typeface="Times New Roman"/>
              </a:rPr>
              <a:t>Cold sores are tiny blisters that develop on the lips or mouth. They are often called fever blisters. </a:t>
            </a: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u="sng">
                <a:solidFill>
                  <a:srgbClr val="000000"/>
                </a:solidFill>
                <a:highlight>
                  <a:srgbClr val="CFE2F3"/>
                </a:highlight>
                <a:latin typeface="Times New Roman"/>
                <a:ea typeface="Times New Roman"/>
                <a:cs typeface="Times New Roman"/>
                <a:sym typeface="Times New Roman"/>
              </a:rPr>
              <a:t>Causes:</a:t>
            </a:r>
            <a:endParaRPr u="sng">
              <a:solidFill>
                <a:srgbClr val="000000"/>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a:solidFill>
                  <a:srgbClr val="000000"/>
                </a:solidFill>
                <a:latin typeface="Times New Roman"/>
                <a:ea typeface="Times New Roman"/>
                <a:cs typeface="Times New Roman"/>
                <a:sym typeface="Times New Roman"/>
              </a:rPr>
              <a:t>They are caused by the herpes simplex virus strain </a:t>
            </a: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rgbClr val="000000"/>
                </a:solidFill>
                <a:latin typeface="Times New Roman"/>
                <a:ea typeface="Times New Roman"/>
                <a:cs typeface="Times New Roman"/>
                <a:sym typeface="Times New Roman"/>
              </a:rPr>
              <a:t>HSV-1. It can be transmitted through close contact or drinking after someone. </a:t>
            </a: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000000"/>
              </a:solidFill>
              <a:latin typeface="Times New Roman"/>
              <a:ea typeface="Times New Roman"/>
              <a:cs typeface="Times New Roman"/>
              <a:sym typeface="Times New Roman"/>
            </a:endParaRPr>
          </a:p>
        </p:txBody>
      </p:sp>
      <p:pic>
        <p:nvPicPr>
          <p:cNvPr id="160" name="Google Shape;160;p27"/>
          <p:cNvPicPr preferRelativeResize="0"/>
          <p:nvPr/>
        </p:nvPicPr>
        <p:blipFill>
          <a:blip r:embed="rId3">
            <a:alphaModFix/>
          </a:blip>
          <a:stretch>
            <a:fillRect/>
          </a:stretch>
        </p:blipFill>
        <p:spPr>
          <a:xfrm>
            <a:off x="5862750" y="152400"/>
            <a:ext cx="2878200" cy="1536675"/>
          </a:xfrm>
          <a:prstGeom prst="rect">
            <a:avLst/>
          </a:prstGeom>
          <a:noFill/>
          <a:ln>
            <a:noFill/>
          </a:ln>
        </p:spPr>
      </p:pic>
      <p:pic>
        <p:nvPicPr>
          <p:cNvPr id="161" name="Google Shape;161;p27"/>
          <p:cNvPicPr preferRelativeResize="0"/>
          <p:nvPr/>
        </p:nvPicPr>
        <p:blipFill>
          <a:blip r:embed="rId4">
            <a:alphaModFix/>
          </a:blip>
          <a:stretch>
            <a:fillRect/>
          </a:stretch>
        </p:blipFill>
        <p:spPr>
          <a:xfrm>
            <a:off x="5862750" y="2975951"/>
            <a:ext cx="2878200" cy="1957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336050"/>
            <a:ext cx="4036200" cy="7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Cold Sores</a:t>
            </a:r>
            <a:endParaRPr sz="4800">
              <a:latin typeface="Playfair Display"/>
              <a:ea typeface="Playfair Display"/>
              <a:cs typeface="Playfair Display"/>
              <a:sym typeface="Playfair Display"/>
            </a:endParaRPr>
          </a:p>
        </p:txBody>
      </p:sp>
      <p:sp>
        <p:nvSpPr>
          <p:cNvPr id="167" name="Google Shape;167;p28"/>
          <p:cNvSpPr txBox="1">
            <a:spLocks noGrp="1"/>
          </p:cNvSpPr>
          <p:nvPr>
            <p:ph type="body" idx="1"/>
          </p:nvPr>
        </p:nvSpPr>
        <p:spPr>
          <a:xfrm>
            <a:off x="311700" y="1389650"/>
            <a:ext cx="6771600" cy="317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000000"/>
                </a:solidFill>
                <a:highlight>
                  <a:srgbClr val="CFE2F3"/>
                </a:highlight>
                <a:latin typeface="Times New Roman"/>
                <a:ea typeface="Times New Roman"/>
                <a:cs typeface="Times New Roman"/>
                <a:sym typeface="Times New Roman"/>
              </a:rPr>
              <a:t>Symptoms:</a:t>
            </a:r>
            <a:endParaRPr u="sng">
              <a:solidFill>
                <a:srgbClr val="000000"/>
              </a:solidFill>
              <a:highlight>
                <a:srgbClr val="CFE2F3"/>
              </a:highlight>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Burning sensation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Itching</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High body temperature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Sore throat </a:t>
            </a: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u="sng">
              <a:solidFill>
                <a:srgbClr val="000000"/>
              </a:solidFill>
              <a:highlight>
                <a:srgbClr val="C9DAF8"/>
              </a:highlight>
              <a:latin typeface="Times New Roman"/>
              <a:ea typeface="Times New Roman"/>
              <a:cs typeface="Times New Roman"/>
              <a:sym typeface="Times New Roman"/>
            </a:endParaRPr>
          </a:p>
          <a:p>
            <a:pPr marL="0" lvl="0" indent="0" algn="l" rtl="0">
              <a:spcBef>
                <a:spcPts val="0"/>
              </a:spcBef>
              <a:spcAft>
                <a:spcPts val="0"/>
              </a:spcAft>
              <a:buNone/>
            </a:pPr>
            <a:r>
              <a:rPr lang="en" u="sng">
                <a:solidFill>
                  <a:srgbClr val="000000"/>
                </a:solidFill>
                <a:highlight>
                  <a:srgbClr val="CFE2F3"/>
                </a:highlight>
                <a:latin typeface="Times New Roman"/>
                <a:ea typeface="Times New Roman"/>
                <a:cs typeface="Times New Roman"/>
                <a:sym typeface="Times New Roman"/>
              </a:rPr>
              <a:t>Treatment:</a:t>
            </a:r>
            <a:endParaRPr u="sng">
              <a:solidFill>
                <a:srgbClr val="000000"/>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a:solidFill>
                  <a:srgbClr val="000000"/>
                </a:solidFill>
                <a:latin typeface="Times New Roman"/>
                <a:ea typeface="Times New Roman"/>
                <a:cs typeface="Times New Roman"/>
                <a:sym typeface="Times New Roman"/>
              </a:rPr>
              <a:t>There is no cure, but these things may be beneficial: </a:t>
            </a: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rgbClr val="000000"/>
                </a:solidFill>
                <a:latin typeface="Times New Roman"/>
                <a:ea typeface="Times New Roman"/>
                <a:cs typeface="Times New Roman"/>
                <a:sym typeface="Times New Roman"/>
              </a:rPr>
              <a:t>Antiviral creams, painkillers, OTC creams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270675"/>
            <a:ext cx="3371700" cy="77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Dermatitis</a:t>
            </a:r>
            <a:endParaRPr sz="4800">
              <a:latin typeface="Playfair Display"/>
              <a:ea typeface="Playfair Display"/>
              <a:cs typeface="Playfair Display"/>
              <a:sym typeface="Playfair Display"/>
            </a:endParaRPr>
          </a:p>
        </p:txBody>
      </p:sp>
      <p:sp>
        <p:nvSpPr>
          <p:cNvPr id="69" name="Google Shape;69;p14"/>
          <p:cNvSpPr txBox="1">
            <a:spLocks noGrp="1"/>
          </p:cNvSpPr>
          <p:nvPr>
            <p:ph type="body" idx="1"/>
          </p:nvPr>
        </p:nvSpPr>
        <p:spPr>
          <a:xfrm>
            <a:off x="311700" y="1152475"/>
            <a:ext cx="8520600" cy="37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What is Dermatitis?</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Dermatitis is a general term that describes skin irritation. It involves itchy, dry skin or a rash on swollen, red skin.</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Types of Dermatitis:</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Atopic Dermatitis (Eczema): Usually beginning in infancy, this red, itchy rash usually occurs where the skin bends — most commonly inside the elbows, behind the knees and in front of the neck.</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Contact Dermatitis: This red, itchy stinging rash occurs where your skin has come into contact with substances that irritate the skin or cause an allergic reaction. </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Seborrheic Dermatitis: This condition causes scaly patches, red skin, and stubborn dandruff. It usually affects oily areas of the body, such as the face, upper chest, and back. Most common in infants, this skin condition is called cradle cap.</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600">
              <a:latin typeface="Times New Roman"/>
              <a:ea typeface="Times New Roman"/>
              <a:cs typeface="Times New Roman"/>
              <a:sym typeface="Times New Roman"/>
            </a:endParaRPr>
          </a:p>
        </p:txBody>
      </p:sp>
      <p:pic>
        <p:nvPicPr>
          <p:cNvPr id="70" name="Google Shape;70;p14"/>
          <p:cNvPicPr preferRelativeResize="0"/>
          <p:nvPr/>
        </p:nvPicPr>
        <p:blipFill rotWithShape="1">
          <a:blip r:embed="rId3">
            <a:alphaModFix/>
          </a:blip>
          <a:srcRect b="5482"/>
          <a:stretch/>
        </p:blipFill>
        <p:spPr>
          <a:xfrm>
            <a:off x="7030400" y="55200"/>
            <a:ext cx="1976250" cy="1352350"/>
          </a:xfrm>
          <a:prstGeom prst="rect">
            <a:avLst/>
          </a:prstGeom>
          <a:noFill/>
          <a:ln>
            <a:noFill/>
          </a:ln>
        </p:spPr>
      </p:pic>
      <p:pic>
        <p:nvPicPr>
          <p:cNvPr id="71" name="Google Shape;71;p14"/>
          <p:cNvPicPr preferRelativeResize="0"/>
          <p:nvPr/>
        </p:nvPicPr>
        <p:blipFill>
          <a:blip r:embed="rId4">
            <a:alphaModFix/>
          </a:blip>
          <a:stretch>
            <a:fillRect/>
          </a:stretch>
        </p:blipFill>
        <p:spPr>
          <a:xfrm>
            <a:off x="4959925" y="55200"/>
            <a:ext cx="1976250" cy="1352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6200"/>
            <a:ext cx="3306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Dermatitis</a:t>
            </a:r>
            <a:endParaRPr sz="4800">
              <a:latin typeface="Playfair Display"/>
              <a:ea typeface="Playfair Display"/>
              <a:cs typeface="Playfair Display"/>
              <a:sym typeface="Playfair Display"/>
            </a:endParaRPr>
          </a:p>
        </p:txBody>
      </p:sp>
      <p:sp>
        <p:nvSpPr>
          <p:cNvPr id="77" name="Google Shape;7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Causes of Dermatitis:</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Atopic Dermatitis: This type of Dermatitis is usually caused by not moisturizing dry skin, a gene variation, immune system dysfunctions, and when your skin comes into contact with allergens. </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Contact Dermatitis: This type of Dermatitis specifically results from contact with allergens or skin irritants. Irritants and allergens include poison ivy, perfumes, scented lotions, jewelry containing nickel, and cleaning products.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Seborrheic Dermatitis: This type of Dermatitis is only caused by yeasts or fungi that are in the oil secretion on the skin. </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Treatment:</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Taking shorter baths or showers, using gentle soaps or cleansers, moisturizing your skin, or a prescribed lotion to treat each type of dermatitis called tacrolimus ointment.</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259775"/>
            <a:ext cx="2837700" cy="7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Impetigo </a:t>
            </a:r>
            <a:endParaRPr sz="4800">
              <a:latin typeface="Playfair Display"/>
              <a:ea typeface="Playfair Display"/>
              <a:cs typeface="Playfair Display"/>
              <a:sym typeface="Playfair Display"/>
            </a:endParaRPr>
          </a:p>
        </p:txBody>
      </p:sp>
      <p:sp>
        <p:nvSpPr>
          <p:cNvPr id="83" name="Google Shape;83;p16"/>
          <p:cNvSpPr txBox="1">
            <a:spLocks noGrp="1"/>
          </p:cNvSpPr>
          <p:nvPr>
            <p:ph type="body" idx="1"/>
          </p:nvPr>
        </p:nvSpPr>
        <p:spPr>
          <a:xfrm>
            <a:off x="311700" y="1152475"/>
            <a:ext cx="5006100" cy="3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What is Impetigo?</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Impetigo is a common, highly contagious skin condition that mainly affects infants and children. Impetigo first appears as red sores on the face, usually around the mouth or nose. Eventually, the sores burst and turn into crusted scabs. </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Causes of Impetigo:</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Being exposed to bacteria when you come in contact with items of someone who’s infected- clothing items, bed sheets, towels, and even toys. </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pic>
        <p:nvPicPr>
          <p:cNvPr id="84" name="Google Shape;84;p16"/>
          <p:cNvPicPr preferRelativeResize="0"/>
          <p:nvPr/>
        </p:nvPicPr>
        <p:blipFill>
          <a:blip r:embed="rId3">
            <a:alphaModFix/>
          </a:blip>
          <a:stretch>
            <a:fillRect/>
          </a:stretch>
        </p:blipFill>
        <p:spPr>
          <a:xfrm>
            <a:off x="5993250" y="714375"/>
            <a:ext cx="2457450" cy="1857375"/>
          </a:xfrm>
          <a:prstGeom prst="rect">
            <a:avLst/>
          </a:prstGeom>
          <a:noFill/>
          <a:ln>
            <a:noFill/>
          </a:ln>
        </p:spPr>
      </p:pic>
      <p:pic>
        <p:nvPicPr>
          <p:cNvPr id="85" name="Google Shape;85;p16"/>
          <p:cNvPicPr preferRelativeResize="0"/>
          <p:nvPr/>
        </p:nvPicPr>
        <p:blipFill>
          <a:blip r:embed="rId4">
            <a:alphaModFix/>
          </a:blip>
          <a:stretch>
            <a:fillRect/>
          </a:stretch>
        </p:blipFill>
        <p:spPr>
          <a:xfrm>
            <a:off x="5993250" y="2961975"/>
            <a:ext cx="2457450" cy="181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270675"/>
            <a:ext cx="3099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Impetigo</a:t>
            </a:r>
            <a:endParaRPr sz="4800">
              <a:latin typeface="Playfair Display"/>
              <a:ea typeface="Playfair Display"/>
              <a:cs typeface="Playfair Display"/>
              <a:sym typeface="Playfair Display"/>
            </a:endParaRPr>
          </a:p>
        </p:txBody>
      </p:sp>
      <p:sp>
        <p:nvSpPr>
          <p:cNvPr id="91" name="Google Shape;9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Symptoms of Impetigo:</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Red sores that quickly rupture, ooze for a few days and then form a yellowish-brown crust.</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 less common form of Impetigo called bullous impetigo, form larger blisters that occur on the trunk of infants or young children.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 more serious form of Impetigo, called ecthyma, penetrates deep into the skin causing extremely painful, pus-filled sores that turn into deep ulcers.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Treatment:</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Impetigo is usually treated with an antibiotic ointment or cream that is applied over the sores. Sometimes, for worse cases of impetigo, an antibiotic oral medicine is given. </a:t>
            </a:r>
            <a:endParaRPr sz="1600">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194400"/>
            <a:ext cx="28812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Psoriasis</a:t>
            </a:r>
            <a:endParaRPr sz="4800">
              <a:latin typeface="Playfair Display"/>
              <a:ea typeface="Playfair Display"/>
              <a:cs typeface="Playfair Display"/>
              <a:sym typeface="Playfair Display"/>
            </a:endParaRPr>
          </a:p>
        </p:txBody>
      </p:sp>
      <p:sp>
        <p:nvSpPr>
          <p:cNvPr id="97" name="Google Shape;97;p18"/>
          <p:cNvSpPr txBox="1">
            <a:spLocks noGrp="1"/>
          </p:cNvSpPr>
          <p:nvPr>
            <p:ph type="body" idx="1"/>
          </p:nvPr>
        </p:nvSpPr>
        <p:spPr>
          <a:xfrm>
            <a:off x="311700" y="1152475"/>
            <a:ext cx="5627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What is Psoriasis?</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Psoriasis is a chronic skin disease which speeds up the life cycle of skin cells.</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Symptoms of Psoriasis:</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Red patches of skin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Dry skin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Itching</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Burning</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Problems with nails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Stiff joints</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98" name="Google Shape;98;p18"/>
          <p:cNvPicPr preferRelativeResize="0"/>
          <p:nvPr/>
        </p:nvPicPr>
        <p:blipFill rotWithShape="1">
          <a:blip r:embed="rId3">
            <a:alphaModFix/>
          </a:blip>
          <a:srcRect b="4415"/>
          <a:stretch/>
        </p:blipFill>
        <p:spPr>
          <a:xfrm>
            <a:off x="6200625" y="701700"/>
            <a:ext cx="2560750" cy="2066200"/>
          </a:xfrm>
          <a:prstGeom prst="rect">
            <a:avLst/>
          </a:prstGeom>
          <a:noFill/>
          <a:ln>
            <a:noFill/>
          </a:ln>
        </p:spPr>
      </p:pic>
      <p:pic>
        <p:nvPicPr>
          <p:cNvPr id="99" name="Google Shape;99;p18"/>
          <p:cNvPicPr preferRelativeResize="0"/>
          <p:nvPr/>
        </p:nvPicPr>
        <p:blipFill>
          <a:blip r:embed="rId4">
            <a:alphaModFix/>
          </a:blip>
          <a:stretch>
            <a:fillRect/>
          </a:stretch>
        </p:blipFill>
        <p:spPr>
          <a:xfrm>
            <a:off x="6200625" y="3086775"/>
            <a:ext cx="2560750" cy="1683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259775"/>
            <a:ext cx="2979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Psoriasis</a:t>
            </a:r>
            <a:endParaRPr sz="4800">
              <a:latin typeface="Playfair Display"/>
              <a:ea typeface="Playfair Display"/>
              <a:cs typeface="Playfair Display"/>
              <a:sym typeface="Playfair Display"/>
            </a:endParaRPr>
          </a:p>
        </p:txBody>
      </p:sp>
      <p:sp>
        <p:nvSpPr>
          <p:cNvPr id="105" name="Google Shape;10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Types of Psoriasis:</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Plaque Psoriasis (most common form): Dry skin lesions covered by scales.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Nail Psoriasis: Causes pitting and abnormalities in the nails.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Guttate Psoriasis (most common in children): Usually caused by a bacterial infection. It contains lesions on the scalp and trunk.</a:t>
            </a:r>
            <a:endParaRPr sz="16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Causes of Psoriasis:</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The cause of Psoriasis is not fully understood, but researchers believe that it is related to an immune system problem with T-Cells. . </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Treatments:</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Psoriasis is most commonly treated with topical Corticosteroids, vitamin D, and topical retinoids.</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6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281575"/>
            <a:ext cx="20202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Burns</a:t>
            </a:r>
            <a:endParaRPr sz="4800">
              <a:latin typeface="Playfair Display"/>
              <a:ea typeface="Playfair Display"/>
              <a:cs typeface="Playfair Display"/>
              <a:sym typeface="Playfair Display"/>
            </a:endParaRPr>
          </a:p>
        </p:txBody>
      </p:sp>
      <p:sp>
        <p:nvSpPr>
          <p:cNvPr id="111" name="Google Shape;11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What are Burns?</a:t>
            </a:r>
            <a:endParaRPr sz="1600" u="sng">
              <a:solidFill>
                <a:schemeClr val="dk1"/>
              </a:solidFill>
              <a:highlight>
                <a:srgbClr val="CFE2F3"/>
              </a:highlight>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Burns are tissue damage resulting from exposure to high heat.</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Types of Burns:</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First-Degree Burn: Only affects the outer layer of skin. These type of burns causes redness and pain.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Second-Degree Burn: Affects the first two layers of skin. The indicator of a second-degree burn is a blister. </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Third-Degree Burn: The burn reaches the subcutaneous (fat) layer of the skin. The skin may appear black, brown, white, and leathery. Nerve damage is often a result of a third-degree burn which causes loss of feeling.</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600">
              <a:latin typeface="Times New Roman"/>
              <a:ea typeface="Times New Roman"/>
              <a:cs typeface="Times New Roman"/>
              <a:sym typeface="Times New Roman"/>
            </a:endParaRPr>
          </a:p>
        </p:txBody>
      </p:sp>
      <p:pic>
        <p:nvPicPr>
          <p:cNvPr id="112" name="Google Shape;112;p20"/>
          <p:cNvPicPr preferRelativeResize="0"/>
          <p:nvPr/>
        </p:nvPicPr>
        <p:blipFill rotWithShape="1">
          <a:blip r:embed="rId3">
            <a:alphaModFix/>
          </a:blip>
          <a:srcRect b="3465"/>
          <a:stretch/>
        </p:blipFill>
        <p:spPr>
          <a:xfrm>
            <a:off x="7092950" y="160600"/>
            <a:ext cx="1739350" cy="1953475"/>
          </a:xfrm>
          <a:prstGeom prst="rect">
            <a:avLst/>
          </a:prstGeom>
          <a:noFill/>
          <a:ln>
            <a:noFill/>
          </a:ln>
        </p:spPr>
      </p:pic>
      <p:pic>
        <p:nvPicPr>
          <p:cNvPr id="113" name="Google Shape;113;p20"/>
          <p:cNvPicPr preferRelativeResize="0"/>
          <p:nvPr/>
        </p:nvPicPr>
        <p:blipFill>
          <a:blip r:embed="rId4">
            <a:alphaModFix/>
          </a:blip>
          <a:stretch>
            <a:fillRect/>
          </a:stretch>
        </p:blipFill>
        <p:spPr>
          <a:xfrm>
            <a:off x="5112525" y="160600"/>
            <a:ext cx="1739350" cy="120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237975"/>
            <a:ext cx="3240900" cy="77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Playfair Display"/>
                <a:ea typeface="Playfair Display"/>
                <a:cs typeface="Playfair Display"/>
                <a:sym typeface="Playfair Display"/>
              </a:rPr>
              <a:t>Burns</a:t>
            </a:r>
            <a:endParaRPr sz="4800">
              <a:latin typeface="Playfair Display"/>
              <a:ea typeface="Playfair Display"/>
              <a:cs typeface="Playfair Display"/>
              <a:sym typeface="Playfair Display"/>
            </a:endParaRPr>
          </a:p>
        </p:txBody>
      </p:sp>
      <p:sp>
        <p:nvSpPr>
          <p:cNvPr id="119" name="Google Shape;11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Symptoms of Burns:</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Bacteria infection (sepsis)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Fluid loss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Scars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Dangerously low body temperature</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Joint problems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u="sng">
                <a:solidFill>
                  <a:schemeClr val="dk1"/>
                </a:solidFill>
                <a:highlight>
                  <a:srgbClr val="CFE2F3"/>
                </a:highlight>
                <a:latin typeface="Times New Roman"/>
                <a:ea typeface="Times New Roman"/>
                <a:cs typeface="Times New Roman"/>
                <a:sym typeface="Times New Roman"/>
              </a:rPr>
              <a:t>Treatments:</a:t>
            </a:r>
            <a:endParaRPr sz="1600" u="sng">
              <a:solidFill>
                <a:schemeClr val="dk1"/>
              </a:solidFill>
              <a:highlight>
                <a:srgbClr val="CFE2F3"/>
              </a:highlight>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Minor Burns: Soaking in water, gauze wrap, and over-the-counter pain medicine.</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Major Burns: Fluids, antibiotics, pain control medicines, skin grafts, surgery.</a:t>
            </a: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600">
              <a:latin typeface="Times New Roman"/>
              <a:ea typeface="Times New Roman"/>
              <a:cs typeface="Times New Roman"/>
              <a:sym typeface="Times New Roman"/>
            </a:endParaRPr>
          </a:p>
        </p:txBody>
      </p:sp>
      <p:pic>
        <p:nvPicPr>
          <p:cNvPr id="120" name="Google Shape;120;p21"/>
          <p:cNvPicPr preferRelativeResize="0"/>
          <p:nvPr/>
        </p:nvPicPr>
        <p:blipFill>
          <a:blip r:embed="rId3">
            <a:alphaModFix/>
          </a:blip>
          <a:stretch>
            <a:fillRect/>
          </a:stretch>
        </p:blipFill>
        <p:spPr>
          <a:xfrm>
            <a:off x="4640230" y="621405"/>
            <a:ext cx="3707075" cy="2466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1218</Words>
  <Application>Microsoft Office PowerPoint</Application>
  <PresentationFormat>On-screen Show (16:9)</PresentationFormat>
  <Paragraphs>135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Playfair Display</vt:lpstr>
      <vt:lpstr>Simple Light</vt:lpstr>
      <vt:lpstr>Repair and Injury</vt:lpstr>
      <vt:lpstr>Dermatitis</vt:lpstr>
      <vt:lpstr>Dermatitis</vt:lpstr>
      <vt:lpstr>Impetigo </vt:lpstr>
      <vt:lpstr>Impetigo</vt:lpstr>
      <vt:lpstr>Psoriasis</vt:lpstr>
      <vt:lpstr>Psoriasis</vt:lpstr>
      <vt:lpstr>Burns</vt:lpstr>
      <vt:lpstr>Burns</vt:lpstr>
      <vt:lpstr>Rule of 9s (for burns)</vt:lpstr>
      <vt:lpstr>Athlete’s Foot</vt:lpstr>
      <vt:lpstr>Athlete’s Foot</vt:lpstr>
      <vt:lpstr>Boils</vt:lpstr>
      <vt:lpstr>Boils </vt:lpstr>
      <vt:lpstr>Cold Sores  </vt:lpstr>
      <vt:lpstr>Cold Sores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Repair and Injury</dc:title>
  <dc:creator>Mary Cowley</dc:creator>
  <cp:lastModifiedBy>Mary Cowley</cp:lastModifiedBy>
  <cp:revision>1</cp:revision>
  <dcterms:modified xsi:type="dcterms:W3CDTF">2020-03-11T00:49:53Z</dcterms:modified>
</cp:coreProperties>
</file>