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1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0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5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6E6EF-2162-4AB0-8D4F-AB94136A080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1969D-AAC4-4ECF-A2A2-2D8EB3543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1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A270A-A253-42A3-917A-A0C5DB46C5AA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473-C275-49BF-A4BA-4DBB73C5F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4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56473-C275-49BF-A4BA-4DBB73C5F3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4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8A440C-BFBE-4086-A1DE-8DCAFE8CBA7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AE9FCF-4F92-482D-A20F-11904C3F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Appendicular</a:t>
            </a:r>
            <a:r>
              <a:rPr lang="en-US" b="1" dirty="0"/>
              <a:t> Skeleton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ppendicular_skele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286000"/>
            <a:ext cx="390525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Ankle (tarsus)  = 7 </a:t>
            </a:r>
            <a:r>
              <a:rPr lang="en-US" u="sng" dirty="0"/>
              <a:t>tarsals</a:t>
            </a:r>
          </a:p>
          <a:p>
            <a:r>
              <a:rPr lang="en-US" u="sng" dirty="0"/>
              <a:t>Calcaneus</a:t>
            </a:r>
            <a:r>
              <a:rPr lang="en-US" dirty="0"/>
              <a:t>=  heel bone ( large/ holds most of wt.)  has a calcaneal tendon ( </a:t>
            </a:r>
            <a:r>
              <a:rPr lang="en-US" dirty="0" err="1"/>
              <a:t>Achille’s</a:t>
            </a:r>
            <a:r>
              <a:rPr lang="en-US" dirty="0"/>
              <a:t> tendon)  allows you to raise toes and depress sole</a:t>
            </a:r>
            <a:r>
              <a:rPr lang="en-US" dirty="0">
                <a:sym typeface="Wingdings" pitchFamily="2" charset="2"/>
              </a:rPr>
              <a:t> walk!</a:t>
            </a:r>
          </a:p>
          <a:p>
            <a:r>
              <a:rPr lang="en-US" dirty="0">
                <a:sym typeface="Wingdings" pitchFamily="2" charset="2"/>
              </a:rPr>
              <a:t>Foot  </a:t>
            </a:r>
            <a:r>
              <a:rPr lang="en-US" u="sng" dirty="0">
                <a:sym typeface="Wingdings" pitchFamily="2" charset="2"/>
              </a:rPr>
              <a:t>metatarsals</a:t>
            </a:r>
            <a:r>
              <a:rPr lang="en-US" dirty="0">
                <a:sym typeface="Wingdings" pitchFamily="2" charset="2"/>
              </a:rPr>
              <a:t> ( 5 long bones)  sole of foot. </a:t>
            </a:r>
          </a:p>
          <a:p>
            <a:r>
              <a:rPr lang="en-US" u="sng" dirty="0">
                <a:sym typeface="Wingdings" pitchFamily="2" charset="2"/>
              </a:rPr>
              <a:t>Phalanges</a:t>
            </a:r>
            <a:r>
              <a:rPr lang="en-US" dirty="0">
                <a:sym typeface="Wingdings" pitchFamily="2" charset="2"/>
              </a:rPr>
              <a:t>= toes (14 of them) proximal, medial and distal,  big toe = hallux</a:t>
            </a:r>
            <a:endParaRPr lang="en-US" dirty="0"/>
          </a:p>
        </p:txBody>
      </p:sp>
      <p:pic>
        <p:nvPicPr>
          <p:cNvPr id="4" name="Picture 3" descr="Calcaneus_Fra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23263"/>
            <a:ext cx="4876800" cy="15055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 fontScale="90000"/>
          </a:bodyPr>
          <a:lstStyle/>
          <a:p>
            <a:br>
              <a:rPr lang="en-US" b="1" u="sng" dirty="0"/>
            </a:br>
            <a:br>
              <a:rPr lang="en-US" b="1" u="sng" dirty="0"/>
            </a:br>
            <a:r>
              <a:rPr lang="en-US" b="1" u="sng" dirty="0" err="1"/>
              <a:t>Appendicular</a:t>
            </a:r>
            <a:r>
              <a:rPr lang="en-US" b="1" u="sng" dirty="0"/>
              <a:t> Skeleton</a:t>
            </a:r>
            <a:br>
              <a:rPr lang="en-US" b="1" u="sng" dirty="0"/>
            </a:br>
            <a:r>
              <a:rPr lang="en-US" b="1" u="sng" dirty="0"/>
              <a:t>Upper Limbs (Top Half)  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I.  Shoulder Girdle/ Pectoral Girdle</a:t>
            </a:r>
          </a:p>
          <a:p>
            <a:r>
              <a:rPr lang="en-US" b="1" dirty="0"/>
              <a:t>A.  </a:t>
            </a:r>
            <a:r>
              <a:rPr lang="en-US" b="1" u="sng" dirty="0"/>
              <a:t>Clavicle </a:t>
            </a:r>
            <a:r>
              <a:rPr lang="en-US" b="1" dirty="0"/>
              <a:t>(collar bone)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attaches to the sternum and scapula</a:t>
            </a:r>
            <a:endParaRPr lang="en-US" dirty="0"/>
          </a:p>
          <a:p>
            <a:pPr lvl="0"/>
            <a:r>
              <a:rPr lang="en-US" b="1" dirty="0"/>
              <a:t> </a:t>
            </a:r>
            <a:r>
              <a:rPr lang="en-US" b="1" u="sng" dirty="0"/>
              <a:t>Scapula</a:t>
            </a:r>
            <a:r>
              <a:rPr lang="en-US" b="1" dirty="0"/>
              <a:t> (shoulder blade)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triangular shaped, “wings”; flare with </a:t>
            </a:r>
            <a:r>
              <a:rPr lang="en-US" b="1" dirty="0" err="1"/>
              <a:t>mov’t</a:t>
            </a:r>
            <a:r>
              <a:rPr lang="en-US" b="1" dirty="0"/>
              <a:t>; attaches to clavicle and top of shoulder.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lavi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876800"/>
            <a:ext cx="3810000" cy="1704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0px-Humerus_-_anterior_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685800"/>
            <a:ext cx="2381250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u="sng" dirty="0"/>
            </a:br>
            <a:br>
              <a:rPr lang="en-US" b="1" u="sng" dirty="0"/>
            </a:br>
            <a:r>
              <a:rPr lang="en-US" b="1" u="sng" dirty="0" err="1"/>
              <a:t>Appendicular</a:t>
            </a:r>
            <a:r>
              <a:rPr lang="en-US" b="1" u="sng" dirty="0"/>
              <a:t> Skeleton (Top Half)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II.  Upper Limbs</a:t>
            </a:r>
            <a:r>
              <a:rPr lang="en-US" b="1" dirty="0"/>
              <a:t> (30 bones)</a:t>
            </a:r>
            <a:endParaRPr lang="en-US" dirty="0"/>
          </a:p>
          <a:p>
            <a:pPr lvl="0">
              <a:buNone/>
            </a:pPr>
            <a:r>
              <a:rPr lang="en-US" b="1" dirty="0"/>
              <a:t> Arm</a:t>
            </a:r>
            <a:endParaRPr lang="en-US" dirty="0"/>
          </a:p>
          <a:p>
            <a:pPr lvl="0"/>
            <a:r>
              <a:rPr lang="en-US" b="1" dirty="0"/>
              <a:t>1.   </a:t>
            </a:r>
            <a:r>
              <a:rPr lang="en-US" b="1" u="sng" dirty="0" err="1"/>
              <a:t>Humerus</a:t>
            </a:r>
            <a:r>
              <a:rPr lang="en-US" b="1" u="sng" dirty="0"/>
              <a:t> </a:t>
            </a:r>
            <a:r>
              <a:rPr lang="en-US" b="1" dirty="0"/>
              <a:t>(upper arm)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long bone that attaches to the scapula</a:t>
            </a:r>
            <a:endParaRPr lang="en-US" dirty="0"/>
          </a:p>
          <a:p>
            <a:pPr lvl="0"/>
            <a:r>
              <a:rPr lang="en-US" b="1" dirty="0"/>
              <a:t>2.   </a:t>
            </a:r>
            <a:r>
              <a:rPr lang="en-US" b="1" u="sng" dirty="0"/>
              <a:t>Radius</a:t>
            </a:r>
            <a:r>
              <a:rPr lang="en-US" b="1" dirty="0"/>
              <a:t> (larger bone in forearm)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attaches to thumb</a:t>
            </a:r>
            <a:endParaRPr lang="en-US" dirty="0"/>
          </a:p>
          <a:p>
            <a:pPr lvl="0"/>
            <a:r>
              <a:rPr lang="en-US" b="1" dirty="0"/>
              <a:t>3. </a:t>
            </a:r>
            <a:r>
              <a:rPr lang="en-US" b="1" u="sng" dirty="0"/>
              <a:t>Ulna</a:t>
            </a:r>
            <a:r>
              <a:rPr lang="en-US" b="1" dirty="0"/>
              <a:t> (smaller bone in forearm)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medial bone at anatomical position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Hand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b="1" u="sng" dirty="0"/>
          </a:p>
          <a:p>
            <a:pPr lvl="0"/>
            <a:r>
              <a:rPr lang="en-US" b="1" u="sng" dirty="0"/>
              <a:t>Carpals</a:t>
            </a:r>
            <a:r>
              <a:rPr lang="en-US" b="1" dirty="0"/>
              <a:t> (8 bones make up the wrist)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two irregular rows of 4 bones each </a:t>
            </a:r>
            <a:endParaRPr lang="en-US" dirty="0"/>
          </a:p>
          <a:p>
            <a:pPr lvl="0"/>
            <a:r>
              <a:rPr lang="en-US" b="1" u="sng" dirty="0"/>
              <a:t>Metacarpals</a:t>
            </a:r>
            <a:r>
              <a:rPr lang="en-US" b="1" dirty="0"/>
              <a:t> (knuckles)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makes up the back of hand</a:t>
            </a:r>
            <a:endParaRPr lang="en-US" dirty="0"/>
          </a:p>
          <a:p>
            <a:pPr lvl="0"/>
            <a:r>
              <a:rPr lang="en-US" b="1" u="sng" dirty="0"/>
              <a:t>Phalanges</a:t>
            </a:r>
            <a:r>
              <a:rPr lang="en-US" b="1" dirty="0"/>
              <a:t> (fingers)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14 on each hand; 3 on each finger; a proximal, medial and distal		***  thumb only has 2!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Phalan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143500" y="-1714500"/>
            <a:ext cx="20574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Bottom half…</a:t>
            </a:r>
            <a:br>
              <a:rPr lang="en-US" dirty="0"/>
            </a:br>
            <a:r>
              <a:rPr lang="en-US" dirty="0"/>
              <a:t>Pelvic girdle and lower limbs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Lower Limbs</a:t>
            </a:r>
          </a:p>
          <a:p>
            <a:r>
              <a:rPr lang="en-US" dirty="0" err="1"/>
              <a:t>Coxa</a:t>
            </a:r>
            <a:r>
              <a:rPr lang="en-US" dirty="0"/>
              <a:t>=  hip bone ( 3 fused bones)</a:t>
            </a:r>
          </a:p>
          <a:p>
            <a:pPr lvl="1"/>
            <a:r>
              <a:rPr lang="en-US" b="1" u="sng" dirty="0"/>
              <a:t>Ilium</a:t>
            </a:r>
            <a:r>
              <a:rPr lang="en-US" dirty="0"/>
              <a:t>= hip ( large for attachment of muscles and ligaments)</a:t>
            </a:r>
          </a:p>
          <a:p>
            <a:pPr lvl="1"/>
            <a:r>
              <a:rPr lang="en-US" b="1" u="sng" dirty="0" err="1"/>
              <a:t>Ischium</a:t>
            </a:r>
            <a:r>
              <a:rPr lang="en-US" dirty="0"/>
              <a:t> = back/ posterior ( wt. is on when seated)</a:t>
            </a:r>
          </a:p>
          <a:p>
            <a:pPr lvl="1"/>
            <a:r>
              <a:rPr lang="en-US" b="1" u="sng" dirty="0"/>
              <a:t>Pubis</a:t>
            </a:r>
            <a:r>
              <a:rPr lang="en-US" dirty="0"/>
              <a:t>= front</a:t>
            </a:r>
            <a:r>
              <a:rPr lang="en-US" dirty="0">
                <a:sym typeface="Wingdings" pitchFamily="2" charset="2"/>
              </a:rPr>
              <a:t>  pubic </a:t>
            </a:r>
            <a:r>
              <a:rPr lang="en-US" dirty="0" err="1">
                <a:sym typeface="Wingdings" pitchFamily="2" charset="2"/>
              </a:rPr>
              <a:t>symphysis</a:t>
            </a:r>
            <a:r>
              <a:rPr lang="en-US" dirty="0">
                <a:sym typeface="Wingdings" pitchFamily="2" charset="2"/>
              </a:rPr>
              <a:t> ( cartilage)  has </a:t>
            </a:r>
            <a:r>
              <a:rPr lang="en-US" dirty="0" err="1">
                <a:sym typeface="Wingdings" pitchFamily="2" charset="2"/>
              </a:rPr>
              <a:t>acetebelum</a:t>
            </a:r>
            <a:r>
              <a:rPr lang="en-US" dirty="0">
                <a:sym typeface="Wingdings" pitchFamily="2" charset="2"/>
              </a:rPr>
              <a:t>” cup” for head of femur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vs. Female???</a:t>
            </a:r>
          </a:p>
        </p:txBody>
      </p:sp>
      <p:pic>
        <p:nvPicPr>
          <p:cNvPr id="4" name="Content Placeholder 3" descr="pubic b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828800"/>
            <a:ext cx="6553200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Pelvis!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Pelvis– is shaped differently in males and females due to size and muscle mass </a:t>
            </a:r>
          </a:p>
          <a:p>
            <a:pPr>
              <a:buNone/>
            </a:pPr>
            <a:r>
              <a:rPr lang="en-US" dirty="0"/>
              <a:t>a. Female has a. enlarged pelvic outlet </a:t>
            </a:r>
          </a:p>
          <a:p>
            <a:pPr marL="514350" indent="-514350">
              <a:buNone/>
            </a:pPr>
            <a:r>
              <a:rPr lang="en-US" dirty="0"/>
              <a:t>b. Less curvature of sacrum and coccyx</a:t>
            </a:r>
          </a:p>
          <a:p>
            <a:pPr marL="514350" indent="-514350">
              <a:buNone/>
            </a:pPr>
            <a:r>
              <a:rPr lang="en-US" dirty="0"/>
              <a:t>c. Wider and more circular outlet</a:t>
            </a:r>
          </a:p>
          <a:p>
            <a:pPr marL="514350" indent="-514350">
              <a:buNone/>
            </a:pPr>
            <a:r>
              <a:rPr lang="en-US" dirty="0"/>
              <a:t>d. Broader pubic arch/ greater than 100degrees</a:t>
            </a:r>
          </a:p>
          <a:p>
            <a:pPr marL="514350" indent="-514350">
              <a:buAutoNum type="alphaLcPeriod" startAt="3"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** All of the above helps support wt. of fetus and passage of fetus through sacral canal</a:t>
            </a:r>
          </a:p>
        </p:txBody>
      </p:sp>
      <p:pic>
        <p:nvPicPr>
          <p:cNvPr id="4" name="Picture 3" descr="fe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6248400" y="-76200"/>
            <a:ext cx="16002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Limbs!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Femur</a:t>
            </a:r>
            <a:r>
              <a:rPr lang="en-US" dirty="0"/>
              <a:t>=  longest and heaviest bone in the body, has large </a:t>
            </a:r>
            <a:r>
              <a:rPr lang="en-US" dirty="0" err="1"/>
              <a:t>articular</a:t>
            </a:r>
            <a:r>
              <a:rPr lang="en-US" dirty="0"/>
              <a:t> cartilage surface for patella</a:t>
            </a:r>
          </a:p>
          <a:p>
            <a:r>
              <a:rPr lang="en-US" u="sng" dirty="0"/>
              <a:t>Patella</a:t>
            </a:r>
            <a:r>
              <a:rPr lang="en-US" dirty="0"/>
              <a:t>= knee cap, lg. </a:t>
            </a:r>
            <a:r>
              <a:rPr lang="en-US" dirty="0" err="1"/>
              <a:t>sesamoid</a:t>
            </a:r>
            <a:r>
              <a:rPr lang="en-US" dirty="0"/>
              <a:t> bone: facets articulate with </a:t>
            </a:r>
            <a:r>
              <a:rPr lang="en-US" dirty="0" err="1"/>
              <a:t>condyles</a:t>
            </a:r>
            <a:r>
              <a:rPr lang="en-US" dirty="0"/>
              <a:t> of femur</a:t>
            </a:r>
          </a:p>
          <a:p>
            <a:r>
              <a:rPr lang="en-US" u="sng" dirty="0"/>
              <a:t>Tibia</a:t>
            </a:r>
            <a:r>
              <a:rPr lang="en-US" dirty="0"/>
              <a:t>= large bone of lower leg; anterior crest can be “palpated” through skin</a:t>
            </a:r>
          </a:p>
          <a:p>
            <a:r>
              <a:rPr lang="en-US" u="sng" dirty="0"/>
              <a:t>Fibula</a:t>
            </a:r>
            <a:r>
              <a:rPr lang="en-US" dirty="0"/>
              <a:t>= slender; doesn’t articulate with femur and does not play a role in transfer of wt. to foot.</a:t>
            </a:r>
          </a:p>
        </p:txBody>
      </p:sp>
      <p:pic>
        <p:nvPicPr>
          <p:cNvPr id="4" name="Picture 3" descr="250px-Femur_-_anterior_vie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52400"/>
            <a:ext cx="23812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Patella</a:t>
            </a:r>
          </a:p>
        </p:txBody>
      </p:sp>
      <p:pic>
        <p:nvPicPr>
          <p:cNvPr id="4" name="Content Placeholder 3" descr="patel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362200"/>
            <a:ext cx="3340100" cy="3606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412</TotalTime>
  <Words>471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Verdana</vt:lpstr>
      <vt:lpstr>Wingdings 2</vt:lpstr>
      <vt:lpstr>Verve</vt:lpstr>
      <vt:lpstr>Appendicular Skeleton</vt:lpstr>
      <vt:lpstr>  Appendicular Skeleton Upper Limbs (Top Half)     </vt:lpstr>
      <vt:lpstr>  Appendicular Skeleton (Top Half)   </vt:lpstr>
      <vt:lpstr>Hand </vt:lpstr>
      <vt:lpstr> Bottom half… Pelvic girdle and lower limbs </vt:lpstr>
      <vt:lpstr>Male vs. Female???</vt:lpstr>
      <vt:lpstr>Pelvis!</vt:lpstr>
      <vt:lpstr>Lower Limbs!</vt:lpstr>
      <vt:lpstr>Patella</vt:lpstr>
      <vt:lpstr>The Foot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Appendicular Skeleton</dc:title>
  <dc:creator>MCowley</dc:creator>
  <cp:lastModifiedBy>Mary Cowley</cp:lastModifiedBy>
  <cp:revision>14</cp:revision>
  <dcterms:created xsi:type="dcterms:W3CDTF">2013-03-12T16:27:20Z</dcterms:created>
  <dcterms:modified xsi:type="dcterms:W3CDTF">2020-04-03T17:47:49Z</dcterms:modified>
</cp:coreProperties>
</file>