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2" r:id="rId3"/>
    <p:sldId id="268" r:id="rId4"/>
    <p:sldId id="273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3" r:id="rId15"/>
    <p:sldId id="291" r:id="rId16"/>
    <p:sldId id="292" r:id="rId17"/>
    <p:sldId id="257" r:id="rId18"/>
    <p:sldId id="258" r:id="rId19"/>
    <p:sldId id="259" r:id="rId20"/>
    <p:sldId id="274" r:id="rId21"/>
    <p:sldId id="267" r:id="rId22"/>
    <p:sldId id="260" r:id="rId23"/>
    <p:sldId id="264" r:id="rId24"/>
    <p:sldId id="279" r:id="rId25"/>
    <p:sldId id="265" r:id="rId26"/>
    <p:sldId id="281" r:id="rId27"/>
    <p:sldId id="262" r:id="rId28"/>
    <p:sldId id="261" r:id="rId29"/>
    <p:sldId id="276" r:id="rId30"/>
    <p:sldId id="277" r:id="rId31"/>
    <p:sldId id="263" r:id="rId32"/>
    <p:sldId id="266" r:id="rId33"/>
    <p:sldId id="269" r:id="rId34"/>
    <p:sldId id="270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B93D-9C4C-4EC0-9DAA-4A5EFD2A6EA2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045B1-02F7-4D1C-8569-A74D64339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281B6-6237-4BEA-9E80-CBADF260F584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C475-A20C-4861-8516-3857D19F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C475-A20C-4861-8516-3857D19F43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288-DF88-4E4D-B6F5-55B2A529A583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761-D3F4-4EEA-B24A-5B7FC33E43C2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A3C6-2F8B-495B-AC60-3A783A74A67C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7CF1-ADEE-4446-8308-AF7979C8BC6E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ACED-7BCE-4514-BC17-1A906D2FF2B1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0BA-3036-4AAA-96B2-DA7CE3FC6EF4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6DC2-10A3-485C-AA7D-8268F72828BE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A44F-516D-4515-9821-6ECDBEE4704E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A83-6542-4C9B-A1AF-591C2F462D98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53D-725C-4A6F-AC48-9ACBF0AB8603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70C3-91EF-4A95-9824-C673F9800283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596291-DC3F-4ED8-93DA-5C9A5AF1B531}" type="datetime1">
              <a:rPr lang="en-US" smtClean="0"/>
              <a:pPr/>
              <a:t>11/15/2019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DY9DNWcqxI4&amp;feature=relat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icro.magnet.fsu.edu/featuredmicroscopist/vanegmond/parameciumlar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wfbhwq95Duc&amp;tracker=False&amp;NR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iodidac.bio.uottawa.ca/Thumbnails/showimage.cfm?File_name=ZYGO001B&amp;File_type=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mericanaquariumproducts.com/images/graphics/planaria.jpg&amp;imgrefurl=http://www.aquarium-pond-answers.com/2007/03/trematodes-and-nematodes-in-fish.html&amp;usg=__hGPT35OB3h10-TMaUp6EsTSCGq0=&amp;h=375&amp;w=500&amp;sz=37&amp;hl=en&amp;start=1&amp;tbnid=u17MaSt6Xu8DoM:&amp;tbnh=98&amp;tbnw=130&amp;prev=/images?q=Planaria&amp;gbv=2&amp;ndsp=20&amp;hl=en&amp;sa=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hyperlink" Target="http://images.google.com/imgres?imgurl=http://genome.jgi-psf.org/draft_microbes/images/metba.gif&amp;imgrefurl=http://www.angelfire.com/ks3/apatton/ExampleAr.html&amp;usg=__BXXAdDHP56xsh2twIwiMWs5vz-k=&amp;h=222&amp;w=228&amp;sz=48&amp;hl=en&amp;start=6&amp;tbnid=1xCb2RKMv__guM:&amp;tbnh=105&amp;tbnw=108&amp;prev=/images?q=archaebacteria&amp;gbv=2&amp;hl=en" TargetMode="External"/><Relationship Id="rId2" Type="http://schemas.openxmlformats.org/officeDocument/2006/relationships/hyperlink" Target="http://images.google.com/imgres?imgurl=http://www.isledegrande.com/giimages9/wildstrawberryrunners.jpg&amp;imgrefurl=http://www.isledegrande.com/naturepage04-v2.htm&amp;usg=__oAz0_P7W2y91GAU6DQ8DS1IK3mQ=&amp;h=513&amp;w=684&amp;sz=67&amp;hl=en&amp;start=1&amp;tbnid=ZnZ5qL1KkKozPM:&amp;tbnh=104&amp;tbnw=139&amp;prev=/images?q=Strawberry+runners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images.google.com/imgres?imgurl=http://overcomingcandida.com/mycology/yeast-dk1.jpg&amp;imgrefurl=http://overcomingcandida.com/mycology/mycology-3.htm&amp;usg=__L9YlVToZ-hHAuHyE9mJDSFNSNTg=&amp;h=275&amp;w=349&amp;sz=47&amp;hl=en&amp;start=2&amp;tbnid=dHvm71rhWYuQ_M:&amp;tbnh=95&amp;tbnw=120&amp;prev=/images?q=Yeast+Buds&amp;gbv=2&amp;hl=e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glencoe.mcgraw-hill.com/sites/dl/free/0078768349/164155/00053413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michaelscomments.files.wordpress.com/2007/10/shark.jpg&amp;imgrefurl=http://michaelscomments.wordpress.com/2007/10/30/fisherman-nets-shark-200-km-from-sea/&amp;usg=__ftzCVQ_K6ANLUX85uAyBMl5Z68c=&amp;h=663&amp;w=909&amp;sz=58&amp;hl=en&amp;start=2&amp;tbnid=xGrsS2ewOy51vM:&amp;tbnh=107&amp;tbnw=147&amp;prev=/images?q=Shark&amp;gbv=2&amp;hl=en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12" Type="http://schemas.openxmlformats.org/officeDocument/2006/relationships/hyperlink" Target="http://images.google.com/imgres?imgurl=http://www.sealifegifts.net/user_images/lobster4a.JPG&amp;imgrefurl=http://www.sealifegifts.net/nautical_decorations.html&amp;usg=__jag_rgHK41k6NwgrgVRDjeHzNMU=&amp;h=432&amp;w=371&amp;sz=32&amp;hl=en&amp;start=1&amp;tbnid=xsmRMkhyditooM:&amp;tbnh=126&amp;tbnw=108&amp;prev=/images?q=Lobster&amp;gbv=2&amp;hl=en" TargetMode="External"/><Relationship Id="rId2" Type="http://schemas.openxmlformats.org/officeDocument/2006/relationships/hyperlink" Target="http://images.google.com/imgres?imgurl=http://www.nps.gov/wica/naturescience/images/Annual-Sunflower.jpg&amp;imgrefurl=http://www.nps.gov/wica/naturescience/wildflowers-sunflower.htm&amp;usg=__BYO9rWbvx0AIa4qiRiugP-Z5vec=&amp;h=492&amp;w=415&amp;sz=68&amp;hl=en&amp;start=2&amp;tbnid=LCOoAh3i3iVG5M:&amp;tbnh=130&amp;tbnw=110&amp;prev=/images?q=Sunflower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ces.ncsu.edu/depts/hort/consumer/factsheets/butterflies/icons/butterfly.jpg&amp;imgrefurl=http://www.ces.ncsu.edu/depts/hort/consumer/factsheets/butterflies/butterfly_index.html&amp;usg=__U0Zdg2UeCo0Ol43EsjGF_gsCc7M=&amp;h=369&amp;w=360&amp;sz=112&amp;hl=en&amp;start=15&amp;tbnid=c0_omok8vdKuOM:&amp;tbnh=122&amp;tbnw=119&amp;prev=/images?q=Butterfly&amp;gbv=2&amp;hl=en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hyperlink" Target="http://images.google.com/imgres?imgurl=http://www.thetechherald.com/media/images/200831/HumanElement_3.jpg&amp;imgrefurl=http://www.thetechherald.com/article.php/200831/1629/ID-Analytics-releases-Analysis-of-Internal-Data-Theft&amp;usg=__LXeEfOnj8Cy1N-ISsdGvwbFHJZg=&amp;h=400&amp;w=600&amp;sz=54&amp;hl=en&amp;start=19&amp;tbnid=36DC8OVa8VIIWM:&amp;tbnh=90&amp;tbnw=135&amp;prev=/images?q=Human&amp;gbv=2&amp;hl=en" TargetMode="External"/><Relationship Id="rId4" Type="http://schemas.openxmlformats.org/officeDocument/2006/relationships/hyperlink" Target="http://images.google.com/imgres?imgurl=http://www.vivanatura.org/Iguana_iguana_juv1.jpg&amp;imgrefurl=http://www.vivanatura.org/Iguana%20iguana%20ExtraPhotos.html&amp;usg=__Jjk7LliugjIheXaZ1UsdB4_PYM4=&amp;h=375&amp;w=500&amp;sz=75&amp;hl=en&amp;start=1&amp;tbnid=w_YsoPTGJtE8QM:&amp;tbnh=98&amp;tbnw=130&amp;prev=/images?q=Iguana&amp;gbv=2&amp;hl=en" TargetMode="External"/><Relationship Id="rId9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icro.magnet.fsu.edu/featuredmicroscopist/vanegmond/parameciumlar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iodidac.bio.uottawa.ca/Thumbnails/showimage.cfm?File_name=ZYGO001B&amp;File_type=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9" name="Picture 5" descr="http://www.tulane.edu/~wiser/protozoology/notes/images/cili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637222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8" descr="http://www.drmichaellevin.org/Planaria/images/cu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66" y="2408828"/>
            <a:ext cx="4791075" cy="3429000"/>
          </a:xfrm>
          <a:prstGeom prst="rect">
            <a:avLst/>
          </a:prstGeom>
          <a:noFill/>
        </p:spPr>
      </p:pic>
      <p:pic>
        <p:nvPicPr>
          <p:cNvPr id="6" name="Picture 2" descr="http://johnfriedmann.com/biogloss/fragm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900" y="2743200"/>
            <a:ext cx="3206900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4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http://www.kidsgardening.com/onlinecourse/PHOTOS/1501-2000/1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39593"/>
            <a:ext cx="2819400" cy="3299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4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Insects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10" descr="ccd-insects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25146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0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 Fish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8" descr="Fish_page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35052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7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Flowers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Male_flo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1"/>
            <a:ext cx="2895600" cy="2553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1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Birds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12" descr="bi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3810000" cy="2205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let’s go back and fill in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Some notes about each one….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4" y="2362200"/>
            <a:ext cx="45243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only one parent</a:t>
            </a:r>
          </a:p>
          <a:p>
            <a:r>
              <a:rPr lang="en-US" dirty="0" smtClean="0"/>
              <a:t>Offspring have 100% the same chromosomes as the parent.</a:t>
            </a:r>
          </a:p>
          <a:p>
            <a:pPr lvl="1"/>
            <a:r>
              <a:rPr lang="en-US" dirty="0" smtClean="0"/>
              <a:t>In other words, the offspring are exact “clones” of the parent.</a:t>
            </a:r>
          </a:p>
          <a:p>
            <a:pPr lvl="1"/>
            <a:r>
              <a:rPr lang="en-US" dirty="0" smtClean="0"/>
              <a:t>Most unicellular organisms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reproduce this way.</a:t>
            </a:r>
          </a:p>
          <a:p>
            <a:pPr lvl="1"/>
            <a:r>
              <a:rPr lang="en-US" sz="4800" b="1" u="sng" dirty="0" smtClean="0"/>
              <a:t>#1   Mitosis</a:t>
            </a:r>
          </a:p>
          <a:p>
            <a:pPr lvl="1"/>
            <a:r>
              <a:rPr lang="en-US" dirty="0" smtClean="0">
                <a:hlinkClick r:id="rId2"/>
              </a:rPr>
              <a:t>Movie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19842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#2  Binary Fission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Bacteria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Protists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 descr="Paramec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953"/>
            <a:ext cx="3390900" cy="2314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810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fission is a form of asexual reproduction where </a:t>
            </a:r>
            <a:r>
              <a:rPr lang="en-US" dirty="0" smtClean="0">
                <a:solidFill>
                  <a:srgbClr val="FF0000"/>
                </a:solidFill>
              </a:rPr>
              <a:t>every organelle is copied and the organism divides in two.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2" name="Picture 4" descr="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953000"/>
            <a:ext cx="1933575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#3  Budding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Hydra</a:t>
            </a:r>
          </a:p>
          <a:p>
            <a:pPr lvl="2"/>
            <a:r>
              <a:rPr lang="en-US" dirty="0" smtClean="0">
                <a:hlinkClick r:id="rId2"/>
              </a:rPr>
              <a:t>Movie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 descr="http://johnfriedmann.com/biogloss/hy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700" y="2836261"/>
            <a:ext cx="2628900" cy="3430394"/>
          </a:xfrm>
          <a:prstGeom prst="rect">
            <a:avLst/>
          </a:prstGeom>
          <a:noFill/>
        </p:spPr>
      </p:pic>
      <p:pic>
        <p:nvPicPr>
          <p:cNvPr id="6148" name="Picture 4" descr="http://johnfriedmann.com/biogloss/bud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333750" cy="21050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10000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Budding is a means of </a:t>
            </a:r>
            <a:r>
              <a:rPr lang="en-US" dirty="0">
                <a:solidFill>
                  <a:srgbClr val="FF0000"/>
                </a:solidFill>
              </a:rPr>
              <a:t>asexual reproduction </a:t>
            </a:r>
            <a:r>
              <a:rPr lang="en-US" dirty="0"/>
              <a:t>whereby a </a:t>
            </a:r>
            <a:r>
              <a:rPr lang="en-US" dirty="0">
                <a:solidFill>
                  <a:srgbClr val="FF0000"/>
                </a:solidFill>
              </a:rPr>
              <a:t>new individual develops from an outgrowth of a parent, splits off, and lives independently.</a:t>
            </a:r>
          </a:p>
        </p:txBody>
      </p:sp>
      <p:pic>
        <p:nvPicPr>
          <p:cNvPr id="8" name="Picture 5" descr="gene027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96" y="4648200"/>
            <a:ext cx="2498558" cy="20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5422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Match it  Up-  From your prior knowledge, match up the two types of reproduction with their characteristics and place the items </a:t>
            </a:r>
            <a:r>
              <a:rPr lang="en-US" sz="2400" dirty="0"/>
              <a:t>a</a:t>
            </a:r>
            <a:r>
              <a:rPr lang="en-US" sz="2400" dirty="0" smtClean="0"/>
              <a:t> the Venn Diagram on your loose leaf paper.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Reproduction 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Sexual reproduction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Two parents</a:t>
            </a:r>
          </a:p>
          <a:p>
            <a:pPr lvl="1"/>
            <a:r>
              <a:rPr lang="en-US" dirty="0" smtClean="0"/>
              <a:t>Identical offspring</a:t>
            </a:r>
          </a:p>
          <a:p>
            <a:pPr lvl="1"/>
            <a:r>
              <a:rPr lang="en-US" dirty="0" smtClean="0"/>
              <a:t>One parent</a:t>
            </a:r>
          </a:p>
          <a:p>
            <a:pPr lvl="1"/>
            <a:r>
              <a:rPr lang="en-US" dirty="0" smtClean="0"/>
              <a:t>Not identical offspring</a:t>
            </a:r>
          </a:p>
          <a:p>
            <a:pPr lvl="1"/>
            <a:r>
              <a:rPr lang="en-US" dirty="0" smtClean="0"/>
              <a:t>Passes on DNA to from parent to offspring</a:t>
            </a:r>
          </a:p>
          <a:p>
            <a:pPr lvl="1"/>
            <a:r>
              <a:rPr lang="en-US" dirty="0" smtClean="0"/>
              <a:t>Bacteria, </a:t>
            </a:r>
            <a:r>
              <a:rPr lang="en-US" dirty="0" err="1" smtClean="0"/>
              <a:t>protists</a:t>
            </a:r>
            <a:r>
              <a:rPr lang="en-US" dirty="0" smtClean="0"/>
              <a:t>, some plants, yeast</a:t>
            </a:r>
          </a:p>
          <a:p>
            <a:pPr lvl="1"/>
            <a:r>
              <a:rPr lang="en-US" dirty="0" smtClean="0"/>
              <a:t>Fish, Mammals, Amphibians, Birds, Reptiles, Insects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Asexual Reproduction- </a:t>
            </a:r>
            <a:r>
              <a:rPr lang="en-US" b="1" u="sng" dirty="0" smtClean="0">
                <a:solidFill>
                  <a:schemeClr val="tx1"/>
                </a:solidFill>
              </a:rPr>
              <a:t>#4 Spores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in </a:t>
            </a:r>
            <a:r>
              <a:rPr lang="en-US" dirty="0">
                <a:solidFill>
                  <a:srgbClr val="FF0000"/>
                </a:solidFill>
              </a:rPr>
              <a:t>fungi, algae, </a:t>
            </a:r>
            <a:r>
              <a:rPr lang="en-US" dirty="0"/>
              <a:t>protozoa</a:t>
            </a:r>
          </a:p>
          <a:p>
            <a:r>
              <a:rPr lang="en-US" dirty="0">
                <a:solidFill>
                  <a:srgbClr val="FF0000"/>
                </a:solidFill>
              </a:rPr>
              <a:t>Airborne cells that are released from the parent.  They are enclosed and developed when the environment is appropriate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5" descr="[Image, BIODIDAC, ZYGO001B.GIF Zygomycota Rhizopus Sporangia of bread mold showing asexual reproduction Description en anglais seulement. Désolé !&lt;br&gt;Sporangia of bread mold showing asexual reproduction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83793"/>
            <a:ext cx="4648200" cy="34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73152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#5 Regeneration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http://www.jonathanbird.net/jpegs9/web_uwp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107" y="2648501"/>
            <a:ext cx="4191000" cy="28019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75312" y="2795256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Regeneration occurs when a </a:t>
            </a:r>
            <a:r>
              <a:rPr lang="en-US" dirty="0" smtClean="0">
                <a:solidFill>
                  <a:srgbClr val="FF0000"/>
                </a:solidFill>
              </a:rPr>
              <a:t>body part has broken off and the organism grows a new one.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5" descr="Limb%20Re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3" y="4253250"/>
            <a:ext cx="3414612" cy="254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#6  Fragmentation</a:t>
            </a:r>
            <a:endParaRPr lang="en-US" sz="4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 descr="http://johnfriedmann.com/biogloss/fragm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3206900" cy="2114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7432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Fragmentation is a means of asexual reproduction whereby a </a:t>
            </a:r>
            <a:r>
              <a:rPr lang="en-US" dirty="0">
                <a:solidFill>
                  <a:srgbClr val="FF0000"/>
                </a:solidFill>
              </a:rPr>
              <a:t>single parent breaks into parts that regenerate into whole new individuals.</a:t>
            </a:r>
          </a:p>
        </p:txBody>
      </p:sp>
      <p:pic>
        <p:nvPicPr>
          <p:cNvPr id="5126" name="Picture 6" descr="http://tbn0.google.com/images?q=tbn:u17MaSt6Xu8DoM:http://www.americanaquariumproducts.com/images/graphics/plana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1752600" cy="1321191"/>
          </a:xfrm>
          <a:prstGeom prst="rect">
            <a:avLst/>
          </a:prstGeom>
          <a:noFill/>
        </p:spPr>
      </p:pic>
      <p:pic>
        <p:nvPicPr>
          <p:cNvPr id="5128" name="Picture 8" descr="http://www.drmichaellevin.org/Planaria/images/cu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429000"/>
            <a:ext cx="3087582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5105400" cy="115731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#7  Plant cuttings/ vegetative propagation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Vegetative reproduction is a type of asexual reproduction in plants that relies </a:t>
            </a:r>
            <a:r>
              <a:rPr lang="en-US" dirty="0" smtClean="0"/>
              <a:t>on </a:t>
            </a:r>
            <a:r>
              <a:rPr lang="en-US" dirty="0">
                <a:solidFill>
                  <a:srgbClr val="FF0000"/>
                </a:solidFill>
              </a:rPr>
              <a:t>multi-cellular structures formed by the parent plant.</a:t>
            </a:r>
            <a:r>
              <a:rPr lang="en-US" dirty="0"/>
              <a:t>  It has long been exploited in horticulture and agriculture, with various methods employed to </a:t>
            </a:r>
            <a:r>
              <a:rPr lang="en-US" dirty="0">
                <a:solidFill>
                  <a:srgbClr val="FF0000"/>
                </a:solidFill>
              </a:rPr>
              <a:t>multiply stocks of plants.</a:t>
            </a:r>
          </a:p>
        </p:txBody>
      </p:sp>
      <p:pic>
        <p:nvPicPr>
          <p:cNvPr id="23554" name="Picture 2" descr="http://www.kidsgardening.com/onlinecourse/PHOTOS/1501-2000/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057400" cy="2554490"/>
          </a:xfrm>
          <a:prstGeom prst="rect">
            <a:avLst/>
          </a:prstGeom>
          <a:noFill/>
        </p:spPr>
      </p:pic>
      <p:pic>
        <p:nvPicPr>
          <p:cNvPr id="7" name="Picture 5" descr="image: bulb at beginning and end of growing season, showing lateral bud where new plant will g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06872"/>
            <a:ext cx="3888244" cy="17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reproduction- </a:t>
            </a:r>
            <a:r>
              <a:rPr lang="en-US" dirty="0">
                <a:solidFill>
                  <a:srgbClr val="FF0000"/>
                </a:solidFill>
              </a:rPr>
              <a:t>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process where </a:t>
            </a:r>
            <a:r>
              <a:rPr lang="en-US" dirty="0">
                <a:solidFill>
                  <a:srgbClr val="FF0000"/>
                </a:solidFill>
              </a:rPr>
              <a:t>animal cells divide </a:t>
            </a:r>
          </a:p>
          <a:p>
            <a:r>
              <a:rPr lang="en-US" dirty="0"/>
              <a:t>This is a type of </a:t>
            </a:r>
            <a:r>
              <a:rPr lang="en-US" b="1" u="sng" dirty="0"/>
              <a:t>asexual</a:t>
            </a:r>
            <a:r>
              <a:rPr lang="en-US" dirty="0"/>
              <a:t> reproduction</a:t>
            </a:r>
          </a:p>
          <a:p>
            <a:r>
              <a:rPr lang="en-US" dirty="0">
                <a:solidFill>
                  <a:srgbClr val="FF0000"/>
                </a:solidFill>
              </a:rPr>
              <a:t>Body cells (somatic cells) go through the process of mitosis</a:t>
            </a:r>
          </a:p>
          <a:p>
            <a:r>
              <a:rPr lang="en-US" dirty="0">
                <a:solidFill>
                  <a:srgbClr val="FF0000"/>
                </a:solidFill>
              </a:rPr>
              <a:t>Results in an exact copy of the parent cell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5" descr="mit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20875"/>
            <a:ext cx="4019153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72400" cy="4160520"/>
          </a:xfrm>
        </p:spPr>
        <p:txBody>
          <a:bodyPr/>
          <a:lstStyle/>
          <a:p>
            <a:r>
              <a:rPr lang="en-US" dirty="0" smtClean="0"/>
              <a:t>Examples of organisms that reproduce asexually</a:t>
            </a:r>
          </a:p>
          <a:p>
            <a:pPr lvl="1"/>
            <a:r>
              <a:rPr lang="en-US" dirty="0" smtClean="0"/>
              <a:t>Hydra</a:t>
            </a:r>
          </a:p>
          <a:p>
            <a:pPr lvl="1"/>
            <a:r>
              <a:rPr lang="en-US" dirty="0" smtClean="0"/>
              <a:t>Sea Star</a:t>
            </a:r>
          </a:p>
          <a:p>
            <a:pPr lvl="1"/>
            <a:r>
              <a:rPr lang="en-US" dirty="0" err="1" smtClean="0"/>
              <a:t>Archaebacteria</a:t>
            </a:r>
            <a:endParaRPr lang="en-US" dirty="0" smtClean="0"/>
          </a:p>
          <a:p>
            <a:pPr lvl="1"/>
            <a:r>
              <a:rPr lang="en-US" dirty="0" err="1" smtClean="0"/>
              <a:t>Eubacteria</a:t>
            </a:r>
            <a:endParaRPr lang="en-US" dirty="0" smtClean="0"/>
          </a:p>
          <a:p>
            <a:pPr lvl="1"/>
            <a:r>
              <a:rPr lang="en-US" dirty="0" smtClean="0"/>
              <a:t>Euglena</a:t>
            </a:r>
          </a:p>
          <a:p>
            <a:pPr lvl="1"/>
            <a:r>
              <a:rPr lang="en-US" dirty="0" smtClean="0"/>
              <a:t>Paramecium</a:t>
            </a:r>
          </a:p>
          <a:p>
            <a:pPr lvl="1"/>
            <a:r>
              <a:rPr lang="en-US" dirty="0" smtClean="0"/>
              <a:t>Yeast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6626" name="Picture 2" descr="http://tbn1.google.com/images?q=tbn:ZnZ5qL1KkKozPM:http://www.isledegrande.com/giimages9/wildstrawberryrunn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828800" cy="1368312"/>
          </a:xfrm>
          <a:prstGeom prst="rect">
            <a:avLst/>
          </a:prstGeom>
          <a:noFill/>
        </p:spPr>
      </p:pic>
      <p:pic>
        <p:nvPicPr>
          <p:cNvPr id="26628" name="Picture 4" descr="http://tbn2.google.com/images?q=tbn:dHvm71rhWYuQ_M:http://overcomingcandida.com/mycology/yeast-dk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667000"/>
            <a:ext cx="1732545" cy="1371600"/>
          </a:xfrm>
          <a:prstGeom prst="rect">
            <a:avLst/>
          </a:prstGeom>
          <a:noFill/>
        </p:spPr>
      </p:pic>
      <p:pic>
        <p:nvPicPr>
          <p:cNvPr id="26630" name="Picture 6" descr="http://teachers.ocps.net/~menak/Images/seasta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2362200" cy="1622885"/>
          </a:xfrm>
          <a:prstGeom prst="rect">
            <a:avLst/>
          </a:prstGeom>
          <a:noFill/>
        </p:spPr>
      </p:pic>
      <p:pic>
        <p:nvPicPr>
          <p:cNvPr id="26632" name="Picture 8" descr="http://tbn3.google.com/images?q=tbn:1xCb2RKMv__guM:http://genome.jgi-psf.org/draft_microbes/images/metba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267200"/>
            <a:ext cx="20574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Brain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hlinkClick r:id="rId2"/>
              </a:rPr>
              <a:t>http://glencoe.mcgraw-hill.com/sites/dl/free/0078768349/164155/00053413.html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42" y="2177088"/>
            <a:ext cx="7010400" cy="4389120"/>
          </a:xfrm>
        </p:spPr>
        <p:txBody>
          <a:bodyPr/>
          <a:lstStyle/>
          <a:p>
            <a:r>
              <a:rPr lang="en-US" b="1" u="sng" dirty="0" smtClean="0"/>
              <a:t> </a:t>
            </a:r>
            <a:r>
              <a:rPr lang="en-US" b="1" u="sng" dirty="0"/>
              <a:t>T</a:t>
            </a:r>
            <a:r>
              <a:rPr lang="en-US" b="1" u="sng" dirty="0" smtClean="0"/>
              <a:t>he Animal Kingdom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Mammals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Insects</a:t>
            </a:r>
          </a:p>
          <a:p>
            <a:pPr lvl="1"/>
            <a:r>
              <a:rPr lang="en-US" dirty="0" smtClean="0"/>
              <a:t>Crustaceans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6" name="Picture 4" descr="http://johnfriedmann.com/biogloss/reproduction(lion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032" y="1046988"/>
            <a:ext cx="1411324" cy="1600200"/>
          </a:xfrm>
          <a:prstGeom prst="rect">
            <a:avLst/>
          </a:prstGeom>
          <a:noFill/>
        </p:spPr>
      </p:pic>
      <p:pic>
        <p:nvPicPr>
          <p:cNvPr id="3078" name="Picture 6" descr="re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1806220" cy="1219200"/>
          </a:xfrm>
          <a:prstGeom prst="rect">
            <a:avLst/>
          </a:prstGeom>
          <a:noFill/>
        </p:spPr>
      </p:pic>
      <p:pic>
        <p:nvPicPr>
          <p:cNvPr id="3080" name="Picture 8" descr="Fish_page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2877758"/>
            <a:ext cx="1524000" cy="1333501"/>
          </a:xfrm>
          <a:prstGeom prst="rect">
            <a:avLst/>
          </a:prstGeom>
          <a:noFill/>
        </p:spPr>
      </p:pic>
      <p:pic>
        <p:nvPicPr>
          <p:cNvPr id="3082" name="Picture 10" descr="ccd-insects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4638675"/>
            <a:ext cx="1524000" cy="1524001"/>
          </a:xfrm>
          <a:prstGeom prst="rect">
            <a:avLst/>
          </a:prstGeom>
          <a:noFill/>
        </p:spPr>
      </p:pic>
      <p:pic>
        <p:nvPicPr>
          <p:cNvPr id="3084" name="Picture 12" descr="bir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334000"/>
            <a:ext cx="1524000" cy="1181101"/>
          </a:xfrm>
          <a:prstGeom prst="rect">
            <a:avLst/>
          </a:prstGeom>
          <a:noFill/>
        </p:spPr>
      </p:pic>
      <p:pic>
        <p:nvPicPr>
          <p:cNvPr id="3086" name="Picture 14" descr="060514_lizards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267200"/>
            <a:ext cx="15240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Requires two parents that each share ½ of the genetic information.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Offspring share the characteristics of each parent.</a:t>
            </a:r>
          </a:p>
          <a:p>
            <a:pPr lvl="1"/>
            <a:r>
              <a:rPr lang="en-US" b="1" u="sng" dirty="0" smtClean="0"/>
              <a:t>Meiosis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268999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Advantages </a:t>
            </a:r>
            <a:r>
              <a:rPr lang="en-US" u="sng" dirty="0" err="1"/>
              <a:t>vs</a:t>
            </a:r>
            <a:r>
              <a:rPr lang="en-US" u="sng" dirty="0"/>
              <a:t> Disadvantages  of Asexual Reproduction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Advantages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Asexual reproduction produces more offspring</a:t>
            </a:r>
          </a:p>
          <a:p>
            <a:r>
              <a:rPr lang="en-US" sz="2400" b="1" dirty="0"/>
              <a:t>Asexual reproduction takes less time</a:t>
            </a:r>
          </a:p>
          <a:p>
            <a:r>
              <a:rPr lang="en-US" sz="2400" b="1" dirty="0" smtClean="0"/>
              <a:t>Only one parent involved. No searching for mates</a:t>
            </a:r>
          </a:p>
          <a:p>
            <a:r>
              <a:rPr lang="en-US" sz="2400" b="1" dirty="0" smtClean="0"/>
              <a:t>Requires less energy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Disadvantages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b="1" dirty="0"/>
              <a:t>Same DNA being passed down</a:t>
            </a:r>
            <a:r>
              <a:rPr lang="en-US" sz="4000" b="1" dirty="0">
                <a:sym typeface="Wingdings" panose="05000000000000000000" pitchFamily="2" charset="2"/>
              </a:rPr>
              <a:t> NO GENETIC VARIATION IN THE </a:t>
            </a:r>
            <a:r>
              <a:rPr lang="en-US" sz="4000" b="1" dirty="0" smtClean="0">
                <a:sym typeface="Wingdings" panose="05000000000000000000" pitchFamily="2" charset="2"/>
              </a:rPr>
              <a:t>OFFSPRING</a:t>
            </a:r>
          </a:p>
          <a:p>
            <a:r>
              <a:rPr lang="en-US" sz="4000" b="1" dirty="0" smtClean="0">
                <a:sym typeface="Wingdings" panose="05000000000000000000" pitchFamily="2" charset="2"/>
              </a:rPr>
              <a:t>If parent has genetic disease offspring will have it too</a:t>
            </a:r>
            <a:endParaRPr lang="en-US" sz="4000" b="1" dirty="0"/>
          </a:p>
          <a:p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1905000"/>
            <a:ext cx="41148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Venn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1900" y="1905000"/>
            <a:ext cx="41148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Asexual Reproduction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Sexual Reproduction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584448" y="3048000"/>
            <a:ext cx="137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Both</a:t>
            </a:r>
          </a:p>
          <a:p>
            <a:endParaRPr lang="en-US" dirty="0" smtClean="0"/>
          </a:p>
          <a:p>
            <a:pPr algn="ctr"/>
            <a:r>
              <a:rPr lang="en-US" sz="1600" dirty="0" smtClean="0"/>
              <a:t>Types of reproduction in living organisms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Pass DNA from parent to offspring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</a:t>
            </a:r>
            <a:r>
              <a:rPr lang="en-US" dirty="0" err="1"/>
              <a:t>vs</a:t>
            </a:r>
            <a:r>
              <a:rPr lang="en-US" dirty="0"/>
              <a:t> Disadvantages  of </a:t>
            </a:r>
            <a:r>
              <a:rPr lang="en-US" dirty="0" smtClean="0"/>
              <a:t>Sexual </a:t>
            </a:r>
            <a:r>
              <a:rPr lang="en-US" dirty="0"/>
              <a:t>Reproduction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Advantages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Disadvantages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Variation in offspring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O</a:t>
            </a:r>
            <a:r>
              <a:rPr lang="en-US" sz="4000" dirty="0" smtClean="0"/>
              <a:t>rganism </a:t>
            </a:r>
            <a:r>
              <a:rPr lang="en-US" sz="4000" dirty="0"/>
              <a:t>is more </a:t>
            </a:r>
            <a:r>
              <a:rPr lang="en-US" sz="4000" dirty="0" smtClean="0"/>
              <a:t>protected because of genetic variation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Requires two </a:t>
            </a:r>
            <a:r>
              <a:rPr lang="en-US" sz="3200" dirty="0" smtClean="0"/>
              <a:t>organisms. Must find a mate</a:t>
            </a:r>
            <a:endParaRPr lang="en-US" sz="3200" dirty="0"/>
          </a:p>
          <a:p>
            <a:r>
              <a:rPr lang="en-US" sz="3200" dirty="0" smtClean="0"/>
              <a:t>requires more cellular energy</a:t>
            </a:r>
          </a:p>
          <a:p>
            <a:r>
              <a:rPr lang="en-US" sz="3200" dirty="0" smtClean="0"/>
              <a:t>More time required for offspring development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Plant Kingdom</a:t>
            </a:r>
          </a:p>
          <a:p>
            <a:pPr lvl="1"/>
            <a:r>
              <a:rPr lang="en-US" b="1" dirty="0" smtClean="0"/>
              <a:t>Flowers are the reproductive organs of plants.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b="1" dirty="0" smtClean="0"/>
              <a:t>Some flowers have both male and female reproductive organs on the same flower.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0" name="Picture 2" descr="nymphaea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410200"/>
            <a:ext cx="1747706" cy="1190625"/>
          </a:xfrm>
          <a:prstGeom prst="rect">
            <a:avLst/>
          </a:prstGeom>
          <a:noFill/>
        </p:spPr>
      </p:pic>
      <p:pic>
        <p:nvPicPr>
          <p:cNvPr id="2052" name="Picture 4" descr="Male_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1524000" cy="1419226"/>
          </a:xfrm>
          <a:prstGeom prst="rect">
            <a:avLst/>
          </a:prstGeom>
          <a:noFill/>
        </p:spPr>
      </p:pic>
      <p:pic>
        <p:nvPicPr>
          <p:cNvPr id="2054" name="Picture 6" descr="fem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19400"/>
            <a:ext cx="1485900" cy="152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flower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 flower</a:t>
            </a:r>
            <a:endParaRPr lang="en-US" dirty="0"/>
          </a:p>
        </p:txBody>
      </p:sp>
      <p:pic>
        <p:nvPicPr>
          <p:cNvPr id="2058" name="Picture 10" descr="http://pubs.caes.uga.edu/caespubs/pubcd/L232-allfl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5869" y="4712732"/>
            <a:ext cx="2189655" cy="1905000"/>
          </a:xfrm>
          <a:prstGeom prst="rect">
            <a:avLst/>
          </a:prstGeom>
          <a:noFill/>
        </p:spPr>
      </p:pic>
      <p:pic>
        <p:nvPicPr>
          <p:cNvPr id="12" name="Picture 2" descr="C:\Documents and Settings\ksorenson\Local Settings\Temporary Internet Files\Content.IE5\VAYD3TUC\MPj043070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685800"/>
            <a:ext cx="1216521" cy="162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77200" cy="46939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Examples of organisms that reproduce sexually</a:t>
            </a:r>
          </a:p>
          <a:p>
            <a:pPr lvl="1"/>
            <a:r>
              <a:rPr lang="en-US" dirty="0" smtClean="0"/>
              <a:t>Chickens</a:t>
            </a:r>
          </a:p>
          <a:p>
            <a:pPr lvl="1"/>
            <a:r>
              <a:rPr lang="en-US" dirty="0" smtClean="0"/>
              <a:t>Iguanas</a:t>
            </a:r>
          </a:p>
          <a:p>
            <a:pPr lvl="1"/>
            <a:r>
              <a:rPr lang="en-US" dirty="0" smtClean="0"/>
              <a:t>Lobsters</a:t>
            </a:r>
          </a:p>
          <a:p>
            <a:pPr lvl="1"/>
            <a:r>
              <a:rPr lang="en-US" dirty="0" smtClean="0"/>
              <a:t>Sharks</a:t>
            </a:r>
          </a:p>
          <a:p>
            <a:pPr lvl="1"/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Butterflies</a:t>
            </a:r>
          </a:p>
          <a:p>
            <a:pPr lvl="1"/>
            <a:r>
              <a:rPr lang="en-US" dirty="0" smtClean="0"/>
              <a:t>Sunflowers</a:t>
            </a:r>
          </a:p>
          <a:p>
            <a:pPr lvl="1"/>
            <a:r>
              <a:rPr lang="en-US" dirty="0" smtClean="0"/>
              <a:t>Roses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5602" name="Picture 2" descr="http://tbn0.google.com/images?q=tbn:LCOoAh3i3iVG5M:http://www.nps.gov/wica/naturescience/images/Annual-Sunflow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1160585" cy="1371600"/>
          </a:xfrm>
          <a:prstGeom prst="rect">
            <a:avLst/>
          </a:prstGeom>
          <a:noFill/>
        </p:spPr>
      </p:pic>
      <p:pic>
        <p:nvPicPr>
          <p:cNvPr id="25604" name="Picture 4" descr="http://tbn0.google.com/images?q=tbn:w_YsoPTGJtE8QM:http://www.vivanatura.org/Iguana_iguana_juv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1238250" cy="933450"/>
          </a:xfrm>
          <a:prstGeom prst="rect">
            <a:avLst/>
          </a:prstGeom>
          <a:noFill/>
        </p:spPr>
      </p:pic>
      <p:pic>
        <p:nvPicPr>
          <p:cNvPr id="25606" name="Picture 6" descr="http://tbn0.google.com/images?q=tbn:c0_omok8vdKuOM:http://www.ces.ncsu.edu/depts/hort/consumer/factsheets/butterflies/icons/butterfl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191000"/>
            <a:ext cx="1560851" cy="1600200"/>
          </a:xfrm>
          <a:prstGeom prst="rect">
            <a:avLst/>
          </a:prstGeom>
          <a:noFill/>
        </p:spPr>
      </p:pic>
      <p:pic>
        <p:nvPicPr>
          <p:cNvPr id="25608" name="Picture 8" descr="http://tbn0.google.com/images?q=tbn:xGrsS2ewOy51vM:http://michaelscomments.files.wordpress.com/2007/10/shar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343400"/>
            <a:ext cx="1779660" cy="1295400"/>
          </a:xfrm>
          <a:prstGeom prst="rect">
            <a:avLst/>
          </a:prstGeom>
          <a:noFill/>
        </p:spPr>
      </p:pic>
      <p:pic>
        <p:nvPicPr>
          <p:cNvPr id="25610" name="Picture 10" descr="http://tbn2.google.com/images?q=tbn:36DC8OVa8VIIWM:http://www.thetechherald.com/media/images/200831/HumanElement_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743200"/>
            <a:ext cx="1971674" cy="1314451"/>
          </a:xfrm>
          <a:prstGeom prst="rect">
            <a:avLst/>
          </a:prstGeom>
          <a:noFill/>
        </p:spPr>
      </p:pic>
      <p:pic>
        <p:nvPicPr>
          <p:cNvPr id="25612" name="Picture 12" descr="http://tbn1.google.com/images?q=tbn:xsmRMkhyditooM:http://www.sealifegifts.net/user_images/lobster4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42672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696200" cy="478599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2 Types</a:t>
            </a:r>
          </a:p>
          <a:p>
            <a:pPr lvl="1"/>
            <a:r>
              <a:rPr lang="en-US" b="1" u="sng" dirty="0" smtClean="0"/>
              <a:t>Internally (inside)</a:t>
            </a:r>
          </a:p>
          <a:p>
            <a:pPr lvl="2"/>
            <a:r>
              <a:rPr lang="en-US" dirty="0" smtClean="0"/>
              <a:t>The egg is fertilized by sperm inside the female</a:t>
            </a:r>
          </a:p>
          <a:p>
            <a:pPr lvl="3"/>
            <a:r>
              <a:rPr lang="en-US" dirty="0" smtClean="0"/>
              <a:t>Mammals, birds, reptiles, insects, spiders</a:t>
            </a:r>
          </a:p>
          <a:p>
            <a:pPr lvl="1"/>
            <a:r>
              <a:rPr lang="en-US" b="1" u="sng" dirty="0" smtClean="0"/>
              <a:t>Externally (outside)</a:t>
            </a:r>
          </a:p>
          <a:p>
            <a:pPr lvl="2"/>
            <a:r>
              <a:rPr lang="en-US" dirty="0" smtClean="0"/>
              <a:t>The egg is fertilized by sperm outside the female</a:t>
            </a:r>
          </a:p>
          <a:p>
            <a:pPr lvl="2"/>
            <a:r>
              <a:rPr lang="en-US" dirty="0" smtClean="0"/>
              <a:t>The female lays the eggs and then the male fertilizes them.</a:t>
            </a:r>
          </a:p>
          <a:p>
            <a:pPr lvl="3"/>
            <a:r>
              <a:rPr lang="en-US" dirty="0" smtClean="0"/>
              <a:t>Fish and some amphibians</a:t>
            </a:r>
          </a:p>
          <a:p>
            <a:pPr lvl="3"/>
            <a:r>
              <a:rPr lang="en-US" dirty="0" smtClean="0"/>
              <a:t>Plants and fungi (pollen and spores)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209800" cy="154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0"/>
            <a:ext cx="164448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76800"/>
            <a:ext cx="220980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two paragraphs with 6 sentences each describing asexual and sexual reproduction.</a:t>
            </a:r>
          </a:p>
          <a:p>
            <a:endParaRPr lang="en-US" dirty="0" smtClean="0"/>
          </a:p>
          <a:p>
            <a:r>
              <a:rPr lang="en-US" dirty="0" smtClean="0"/>
              <a:t>Paragraph 1:  Asexual reproduction is…..</a:t>
            </a:r>
          </a:p>
          <a:p>
            <a:r>
              <a:rPr lang="en-US" dirty="0" smtClean="0"/>
              <a:t>Paragraph 2:  Sexual reproduction 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Play-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/>
              <a:t>a two columns on your paper… label one </a:t>
            </a:r>
            <a:r>
              <a:rPr lang="en-US" u="sng" dirty="0"/>
              <a:t>Sexual and one Asexual</a:t>
            </a:r>
            <a:endParaRPr lang="en-US" u="sng" dirty="0" smtClean="0"/>
          </a:p>
          <a:p>
            <a:endParaRPr lang="en-US" dirty="0"/>
          </a:p>
          <a:p>
            <a:r>
              <a:rPr lang="en-US" dirty="0" smtClean="0"/>
              <a:t>Look at each picture and decide whether it demonstrated  asexual  or sexual reproduction.  Write the number under the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Mitosis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143" y="2567977"/>
            <a:ext cx="2085714" cy="312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5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Binary Fission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Paramecium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325" y="2286000"/>
            <a:ext cx="3409950" cy="2476500"/>
          </a:xfrm>
          <a:prstGeom prst="rect">
            <a:avLst/>
          </a:prstGeom>
          <a:noFill/>
        </p:spPr>
      </p:pic>
      <p:pic>
        <p:nvPicPr>
          <p:cNvPr id="8" name="Picture 4" descr="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89796"/>
            <a:ext cx="1933575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02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Budding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http://johnfriedmann.com/biogloss/hyd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84125"/>
            <a:ext cx="3073400" cy="3962400"/>
          </a:xfrm>
          <a:prstGeom prst="rect">
            <a:avLst/>
          </a:prstGeom>
          <a:noFill/>
        </p:spPr>
      </p:pic>
      <p:pic>
        <p:nvPicPr>
          <p:cNvPr id="6" name="Picture 5" descr="gene02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42" y="3276600"/>
            <a:ext cx="2498558" cy="20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Spores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5" descr="[Image, BIODIDAC, ZYGO001B.GIF Zygomycota Rhizopus Sporangia of bread mold showing asexual reproduction Description en anglais seulement. Désolé !&lt;br&gt;Sporangia of bread mold showing asexual reproduction]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67" y="1935163"/>
            <a:ext cx="554286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3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Regeneration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 descr="http://www.jonathanbird.net/jpegs9/web_uwp0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3200400" cy="2139696"/>
          </a:xfrm>
          <a:prstGeom prst="rect">
            <a:avLst/>
          </a:prstGeom>
          <a:noFill/>
        </p:spPr>
      </p:pic>
      <p:pic>
        <p:nvPicPr>
          <p:cNvPr id="6" name="Picture 5" descr="Limb%20Re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07" y="3657600"/>
            <a:ext cx="3414612" cy="254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1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1588</TotalTime>
  <Words>757</Words>
  <Application>Microsoft Office PowerPoint</Application>
  <PresentationFormat>On-screen Show (4:3)</PresentationFormat>
  <Paragraphs>190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Constantia</vt:lpstr>
      <vt:lpstr>Wingdings</vt:lpstr>
      <vt:lpstr>Wingdings 2</vt:lpstr>
      <vt:lpstr>Flow</vt:lpstr>
      <vt:lpstr>Asexual vs. Sexual Reproduction</vt:lpstr>
      <vt:lpstr>Match it  Up-  From your prior knowledge, match up the two types of reproduction with their characteristics and place the items a the Venn Diagram on your loose leaf paper.</vt:lpstr>
      <vt:lpstr>Make a Venn Diagram</vt:lpstr>
      <vt:lpstr>Picture Play-</vt:lpstr>
      <vt:lpstr>1. Mitosis</vt:lpstr>
      <vt:lpstr>2.  Binary Fission</vt:lpstr>
      <vt:lpstr>3. Budding</vt:lpstr>
      <vt:lpstr>4.  Spores</vt:lpstr>
      <vt:lpstr>5. Regeneration  </vt:lpstr>
      <vt:lpstr>6.  Fragmentation</vt:lpstr>
      <vt:lpstr>7.  Propagation</vt:lpstr>
      <vt:lpstr>8.  Insects </vt:lpstr>
      <vt:lpstr>9.  Fish </vt:lpstr>
      <vt:lpstr>10. Flowers</vt:lpstr>
      <vt:lpstr>11. Birds</vt:lpstr>
      <vt:lpstr>Now let’s go back and fill in  </vt:lpstr>
      <vt:lpstr>Asexual Reproduction</vt:lpstr>
      <vt:lpstr>Asexual Reproduction</vt:lpstr>
      <vt:lpstr>Asexual Reproduction</vt:lpstr>
      <vt:lpstr>Asexual Reproduction- #4 Spores</vt:lpstr>
      <vt:lpstr>Asexual Reproduction</vt:lpstr>
      <vt:lpstr>Asexual Reproduction</vt:lpstr>
      <vt:lpstr>Asexual Reproduction</vt:lpstr>
      <vt:lpstr>Asexual reproduction- Mitosis</vt:lpstr>
      <vt:lpstr>Asexual Reproduction</vt:lpstr>
      <vt:lpstr>Mitosis Brain Pop</vt:lpstr>
      <vt:lpstr>Sexual Reproduction</vt:lpstr>
      <vt:lpstr>Sexual Reproduction</vt:lpstr>
      <vt:lpstr>Advantages vs Disadvantages  of Asexual Reproduction</vt:lpstr>
      <vt:lpstr>Advantages vs Disadvantages  of Sexual Reproduction</vt:lpstr>
      <vt:lpstr>Sexual Reproduction</vt:lpstr>
      <vt:lpstr>Sexual Reproduction</vt:lpstr>
      <vt:lpstr>Sexual Reproduction</vt:lpstr>
      <vt:lpstr>Summarize</vt:lpstr>
    </vt:vector>
  </TitlesOfParts>
  <Company>Logan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vs. Sexual Reproduction</dc:title>
  <dc:creator>teacher</dc:creator>
  <cp:lastModifiedBy>mcowley</cp:lastModifiedBy>
  <cp:revision>51</cp:revision>
  <cp:lastPrinted>2015-04-14T12:43:16Z</cp:lastPrinted>
  <dcterms:created xsi:type="dcterms:W3CDTF">2008-11-25T18:10:26Z</dcterms:created>
  <dcterms:modified xsi:type="dcterms:W3CDTF">2019-11-15T19:11:19Z</dcterms:modified>
</cp:coreProperties>
</file>