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280" r:id="rId3"/>
    <p:sldId id="265" r:id="rId4"/>
    <p:sldId id="262" r:id="rId5"/>
    <p:sldId id="263" r:id="rId6"/>
    <p:sldId id="266" r:id="rId7"/>
    <p:sldId id="267" r:id="rId8"/>
    <p:sldId id="271" r:id="rId9"/>
    <p:sldId id="272" r:id="rId10"/>
    <p:sldId id="268" r:id="rId11"/>
    <p:sldId id="273" r:id="rId12"/>
    <p:sldId id="281" r:id="rId13"/>
    <p:sldId id="278" r:id="rId14"/>
    <p:sldId id="285" r:id="rId15"/>
    <p:sldId id="279" r:id="rId16"/>
    <p:sldId id="282" r:id="rId17"/>
    <p:sldId id="283" r:id="rId18"/>
    <p:sldId id="284" r:id="rId19"/>
    <p:sldId id="275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47" autoAdjust="0"/>
  </p:normalViewPr>
  <p:slideViewPr>
    <p:cSldViewPr>
      <p:cViewPr varScale="1">
        <p:scale>
          <a:sx n="59" d="100"/>
          <a:sy n="59" d="100"/>
        </p:scale>
        <p:origin x="17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68965-4144-41E9-BACA-F831D540C793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702DB-2280-4FA6-9055-B3C7EA55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42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533AF-D189-403D-830B-9B40F6C6660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47AAF-068C-4778-90BA-6F81FA2C2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0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53EE2-66C4-4FDC-84C0-CAD2304A076C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5181F-EFD7-4BE6-BFED-5A68D6BB9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ahUt0RCKY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Cell Specialization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does it mean to be specialized?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Extra</a:t>
            </a:r>
          </a:p>
        </p:txBody>
      </p:sp>
      <p:pic>
        <p:nvPicPr>
          <p:cNvPr id="4" name="Content Placeholder 3" descr="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57901" cy="4038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6705600"/>
          </a:xfrm>
        </p:spPr>
        <p:txBody>
          <a:bodyPr>
            <a:normAutofit/>
          </a:bodyPr>
          <a:lstStyle/>
          <a:p>
            <a:r>
              <a:rPr lang="en-US" sz="6000" b="1" dirty="0"/>
              <a:t>Structure matches the function!</a:t>
            </a:r>
            <a:br>
              <a:rPr lang="en-US" sz="6000" b="1" dirty="0"/>
            </a:br>
            <a:r>
              <a:rPr lang="en-US" sz="6000" b="1" dirty="0">
                <a:solidFill>
                  <a:srgbClr val="FF0000"/>
                </a:solidFill>
              </a:rPr>
              <a:t>Match the following functions with each cell type based on their structure. </a:t>
            </a:r>
            <a:br>
              <a:rPr lang="en-US" sz="6000" b="1" dirty="0">
                <a:solidFill>
                  <a:srgbClr val="FF0000"/>
                </a:solidFill>
              </a:rPr>
            </a:b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48200"/>
            <a:ext cx="91440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Carry impulses </a:t>
            </a:r>
            <a:r>
              <a:rPr lang="en-US" dirty="0">
                <a:solidFill>
                  <a:srgbClr val="FF0000"/>
                </a:solidFill>
              </a:rPr>
              <a:t>from the brain all over the body.</a:t>
            </a:r>
          </a:p>
          <a:p>
            <a:r>
              <a:rPr lang="en-US" u="sng" dirty="0"/>
              <a:t>Support and movement.  </a:t>
            </a:r>
            <a:r>
              <a:rPr lang="en-US" dirty="0"/>
              <a:t>Rigid.  Strong due to layers.  Offer protection for more delicate organs.</a:t>
            </a:r>
          </a:p>
          <a:p>
            <a:r>
              <a:rPr lang="en-US" u="sng" dirty="0">
                <a:solidFill>
                  <a:srgbClr val="FF0000"/>
                </a:solidFill>
              </a:rPr>
              <a:t>Carry oxygen </a:t>
            </a:r>
            <a:r>
              <a:rPr lang="en-US" dirty="0">
                <a:solidFill>
                  <a:srgbClr val="FF0000"/>
                </a:solidFill>
              </a:rPr>
              <a:t>to organs through blood vessels.</a:t>
            </a:r>
          </a:p>
          <a:p>
            <a:r>
              <a:rPr lang="en-US" u="sng" dirty="0"/>
              <a:t>Used for movement.</a:t>
            </a:r>
            <a:r>
              <a:rPr lang="en-US" dirty="0"/>
              <a:t>  Created to flex and stretch over surfaces and to move bone.  Contain LOTS of mitochondria for energy.</a:t>
            </a:r>
          </a:p>
          <a:p>
            <a:r>
              <a:rPr lang="en-US" u="sng" dirty="0">
                <a:solidFill>
                  <a:srgbClr val="FF0000"/>
                </a:solidFill>
              </a:rPr>
              <a:t>Store excess water and pump </a:t>
            </a:r>
            <a:r>
              <a:rPr lang="en-US" dirty="0">
                <a:solidFill>
                  <a:srgbClr val="FF0000"/>
                </a:solidFill>
              </a:rPr>
              <a:t>it out to prevent single </a:t>
            </a:r>
            <a:r>
              <a:rPr lang="en-US" dirty="0"/>
              <a:t>celled organisms from exploding.</a:t>
            </a:r>
          </a:p>
          <a:p>
            <a:r>
              <a:rPr lang="en-US" dirty="0"/>
              <a:t>Move through blood vessels to </a:t>
            </a:r>
            <a:r>
              <a:rPr lang="en-US" u="sng" dirty="0"/>
              <a:t>seek out infection and invaders.</a:t>
            </a:r>
            <a:r>
              <a:rPr lang="en-US" dirty="0"/>
              <a:t>  They recognize them and destroy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6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Re-create: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31365"/>
              </p:ext>
            </p:extLst>
          </p:nvPr>
        </p:nvGraphicFramePr>
        <p:xfrm>
          <a:off x="1" y="-4"/>
          <a:ext cx="9144000" cy="746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4735">
                <a:tc>
                  <a:txBody>
                    <a:bodyPr/>
                    <a:lstStyle/>
                    <a:p>
                      <a:r>
                        <a:rPr lang="en-US" dirty="0"/>
                        <a:t>Cell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Observations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Cell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in the organism.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735">
                <a:tc>
                  <a:txBody>
                    <a:bodyPr/>
                    <a:lstStyle/>
                    <a:p>
                      <a:r>
                        <a:rPr lang="en-US" dirty="0"/>
                        <a:t>Ex.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Tail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Moving DNA to 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73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Layered, close together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for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Entire 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73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Round, looks like “smarties”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 Blood 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Carry Oxygen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Blood vessels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73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Looks like antennae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Nerve Cell</a:t>
                      </a:r>
                    </a:p>
                    <a:p>
                      <a:r>
                        <a:rPr lang="en-US" dirty="0"/>
                        <a:t>(neuron)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Carry Impulses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Entire</a:t>
                      </a:r>
                      <a:r>
                        <a:rPr lang="en-US" baseline="0" dirty="0"/>
                        <a:t> body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73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Looks like a “</a:t>
                      </a:r>
                      <a:r>
                        <a:rPr lang="en-US" dirty="0" err="1"/>
                        <a:t>Squeezie</a:t>
                      </a:r>
                      <a:r>
                        <a:rPr lang="en-US" dirty="0"/>
                        <a:t> stress ball”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Immunity 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Seek out infection and invaders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Blood vessels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73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Looks like tree rings, hard circles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Bone Cell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osteocyte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</a:t>
                      </a:r>
                      <a:r>
                        <a:rPr lang="en-US" baseline="0" dirty="0"/>
                        <a:t> and Movement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Entire 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473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Looks like it is </a:t>
                      </a:r>
                      <a:r>
                        <a:rPr lang="en-US"/>
                        <a:t>a 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Contractile</a:t>
                      </a:r>
                      <a:r>
                        <a:rPr lang="en-US" baseline="0" dirty="0"/>
                        <a:t> Vacuole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 excess water and pump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Cytoplasm of single cell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6764">
                <a:tc>
                  <a:txBody>
                    <a:bodyPr/>
                    <a:lstStyle/>
                    <a:p>
                      <a:r>
                        <a:rPr lang="en-US" dirty="0"/>
                        <a:t>Special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Bubbles, empty, round, 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Stem</a:t>
                      </a:r>
                      <a:r>
                        <a:rPr lang="en-US" sz="2000" b="1" baseline="0" dirty="0"/>
                        <a:t> Cell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Undifferentiated</a:t>
                      </a:r>
                      <a:r>
                        <a:rPr lang="en-US" sz="2000" b="1" baseline="0" dirty="0"/>
                        <a:t> Cell-can become anything !!!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Bone Marrow, Embryo, Umbilical 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6858000" cy="4068762"/>
          </a:xfrm>
        </p:spPr>
        <p:txBody>
          <a:bodyPr>
            <a:normAutofit/>
          </a:bodyPr>
          <a:lstStyle/>
          <a:p>
            <a:pPr algn="l"/>
            <a:br>
              <a:rPr lang="en-US" dirty="0"/>
            </a:br>
            <a:r>
              <a:rPr lang="en-US" sz="6600" b="1" dirty="0">
                <a:solidFill>
                  <a:srgbClr val="FF0000"/>
                </a:solidFill>
              </a:rPr>
              <a:t>Define adaptation.</a:t>
            </a:r>
          </a:p>
        </p:txBody>
      </p:sp>
    </p:spTree>
    <p:extLst>
      <p:ext uri="{BB962C8B-B14F-4D97-AF65-F5344CB8AC3E}">
        <p14:creationId xmlns:p14="http://schemas.microsoft.com/office/powerpoint/2010/main" val="2003402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/>
              <a:t>Stem Cells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00800"/>
          </a:xfrm>
        </p:spPr>
        <p:txBody>
          <a:bodyPr/>
          <a:lstStyle/>
          <a:p>
            <a:r>
              <a:rPr lang="en-US" dirty="0"/>
              <a:t>Draw the picture below.</a:t>
            </a:r>
          </a:p>
          <a:p>
            <a:r>
              <a:rPr lang="en-US" dirty="0"/>
              <a:t>Are sperm and egg stem cells?  Circle the cells that are undifferentiated stem cells.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			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5562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Now, answer these questions.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1. Muscle cells found in the heart contain many more mitochondria than cells that store fat in adult humans.  Which explanation best explains why that is true?</a:t>
            </a:r>
          </a:p>
          <a:p>
            <a:pPr marL="0" indent="0">
              <a:buNone/>
            </a:pPr>
            <a:r>
              <a:rPr lang="en-US" dirty="0"/>
              <a:t>a.	Heart muscle cells are larger than fat cells.	</a:t>
            </a:r>
          </a:p>
          <a:p>
            <a:pPr marL="0" indent="0">
              <a:buNone/>
            </a:pPr>
            <a:r>
              <a:rPr lang="en-US" dirty="0"/>
              <a:t>b.	Heart muscle cells require a lot of energy.	</a:t>
            </a:r>
          </a:p>
          <a:p>
            <a:pPr marL="0" indent="0">
              <a:buNone/>
            </a:pPr>
            <a:r>
              <a:rPr lang="en-US" dirty="0"/>
              <a:t>c.	Cells that compose fatty tissue are not living.	</a:t>
            </a:r>
          </a:p>
          <a:p>
            <a:pPr marL="0" indent="0">
              <a:buNone/>
            </a:pPr>
            <a:r>
              <a:rPr lang="en-US" dirty="0"/>
              <a:t>d.	Cells that compose fat tissue do not make 	proteins.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59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686800" cy="632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If most of an organism’s cells have the same DNA, why is it true that all cells do not make the same proteins?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/>
              <a:t>because of chromosome pairing	</a:t>
            </a:r>
          </a:p>
          <a:p>
            <a:pPr marL="514350" indent="-514350">
              <a:buAutoNum type="alphaLcPeriod"/>
            </a:pPr>
            <a:r>
              <a:rPr lang="en-US" dirty="0"/>
              <a:t>because of DNA mutation	</a:t>
            </a:r>
          </a:p>
          <a:p>
            <a:pPr marL="0" indent="0">
              <a:buNone/>
            </a:pPr>
            <a:r>
              <a:rPr lang="en-US" dirty="0"/>
              <a:t>c.  because of differentiated ribosomes	</a:t>
            </a:r>
          </a:p>
          <a:p>
            <a:pPr marL="0" indent="0">
              <a:buNone/>
            </a:pPr>
            <a:r>
              <a:rPr lang="en-US" dirty="0"/>
              <a:t>d.  because of gene (DNA) regulation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11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533400"/>
            <a:ext cx="86868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 Each body cell in a human contains the same DNA, but heart cells and liver cells have different functions.  Why is this true?</a:t>
            </a:r>
          </a:p>
          <a:p>
            <a:pPr marL="0" indent="0">
              <a:buNone/>
            </a:pPr>
            <a:r>
              <a:rPr lang="en-US" dirty="0"/>
              <a:t>a.	Heart tissue develops before liver tissue.	</a:t>
            </a:r>
          </a:p>
          <a:p>
            <a:pPr marL="0" indent="0">
              <a:buNone/>
            </a:pPr>
            <a:r>
              <a:rPr lang="en-US" dirty="0"/>
              <a:t>b.	Liver tissue develops before heart tissue.	</a:t>
            </a:r>
          </a:p>
          <a:p>
            <a:pPr marL="0" indent="0">
              <a:buNone/>
            </a:pPr>
            <a:r>
              <a:rPr lang="en-US" dirty="0"/>
              <a:t>c.	When heart cells divide, mutations occur.	</a:t>
            </a:r>
          </a:p>
          <a:p>
            <a:pPr marL="514350" indent="-514350">
              <a:buAutoNum type="alphaLcPeriod" startAt="4"/>
            </a:pPr>
            <a:r>
              <a:rPr lang="en-US" dirty="0"/>
              <a:t>    Heart cells express different genes than liver </a:t>
            </a:r>
          </a:p>
          <a:p>
            <a:pPr marL="0" indent="0">
              <a:buNone/>
            </a:pPr>
            <a:r>
              <a:rPr lang="en-US" dirty="0"/>
              <a:t>        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64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Thinkables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dirty="0"/>
              <a:t>Submit answers to google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Obviously, the way a cell looks is different depending on the function.  Do you think a cell will have differences in organelles depending on the function of that cell?  Explain your answer.  What organelle(s) would muscle cells need a lot of?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>
                <a:solidFill>
                  <a:srgbClr val="FF0000"/>
                </a:solidFill>
              </a:rPr>
              <a:t>All cells </a:t>
            </a:r>
            <a:r>
              <a:rPr lang="en-US" b="1" dirty="0">
                <a:solidFill>
                  <a:srgbClr val="FF0000"/>
                </a:solidFill>
              </a:rPr>
              <a:t>have a phospholipid bilayer as a cell membrane.  Thinking about the variety of shapes and sizes of cells what can you conclude about the cell membrane?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True/False:  The nucleus of a cell contains different types of DNA depending on the structure and function of the cell for that organism.  Explain your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How/Where do you get the different cells in your body?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77724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rgbClr val="FF0000"/>
                </a:solidFill>
              </a:rPr>
              <a:t>When you see each cell type, observe the STRUCTURE.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5425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3" descr="sper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752600"/>
            <a:ext cx="4236508" cy="317738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pic>
        <p:nvPicPr>
          <p:cNvPr id="4" name="Content Placeholder 3" descr="muscl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219200"/>
            <a:ext cx="5486400" cy="395577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pic>
        <p:nvPicPr>
          <p:cNvPr id="4" name="Content Placeholder 3" descr="rb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pic>
        <p:nvPicPr>
          <p:cNvPr id="4" name="Content Placeholder 3" descr="ner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1765" y="1600200"/>
            <a:ext cx="6780469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pic>
        <p:nvPicPr>
          <p:cNvPr id="4" name="Content Placeholder 3" descr="immun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089818"/>
            <a:ext cx="5768182" cy="576818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pic>
        <p:nvPicPr>
          <p:cNvPr id="4" name="Content Placeholder 3" descr="b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95400"/>
            <a:ext cx="7193134" cy="470550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http://www.youtube.com/watch?v=pahUt0RCKYc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672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Cell Specialization</vt:lpstr>
      <vt:lpstr>PowerPoint Presentation</vt:lpstr>
      <vt:lpstr>Example</vt:lpstr>
      <vt:lpstr>1</vt:lpstr>
      <vt:lpstr>2</vt:lpstr>
      <vt:lpstr>3</vt:lpstr>
      <vt:lpstr>4</vt:lpstr>
      <vt:lpstr>5</vt:lpstr>
      <vt:lpstr>6</vt:lpstr>
      <vt:lpstr>Extra</vt:lpstr>
      <vt:lpstr>Structure matches the function! Match the following functions with each cell type based on their structure.  </vt:lpstr>
      <vt:lpstr>PowerPoint Presentation</vt:lpstr>
      <vt:lpstr>Re-create:  </vt:lpstr>
      <vt:lpstr> Define adaptation.</vt:lpstr>
      <vt:lpstr>Stem Cells </vt:lpstr>
      <vt:lpstr>Now, answer these questions.</vt:lpstr>
      <vt:lpstr>PowerPoint Presentation</vt:lpstr>
      <vt:lpstr>PowerPoint Presentation</vt:lpstr>
      <vt:lpstr>Thinkables: Submit answers to google classroom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due:  Signature Sheets, Notebooks       8/28/12</dc:title>
  <dc:creator>mhandest</dc:creator>
  <cp:lastModifiedBy>Mary Cowley</cp:lastModifiedBy>
  <cp:revision>232</cp:revision>
  <cp:lastPrinted>2018-10-18T17:57:00Z</cp:lastPrinted>
  <dcterms:created xsi:type="dcterms:W3CDTF">2012-08-28T02:34:10Z</dcterms:created>
  <dcterms:modified xsi:type="dcterms:W3CDTF">2020-04-02T19:36:12Z</dcterms:modified>
</cp:coreProperties>
</file>