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E313E-DCF5-4858-8EBA-02ADD2241DF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F3D91-3F16-4DFA-861E-4FE8B04CE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2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F3D91-3F16-4DFA-861E-4FE8B04CEA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2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6DE27B-1F97-49FA-9CA5-6C562E6CF77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F9290A-60C5-41C6-B1DC-F3D1F7B5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DE27B-1F97-49FA-9CA5-6C562E6CF77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9290A-60C5-41C6-B1DC-F3D1F7B5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DE27B-1F97-49FA-9CA5-6C562E6CF77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9290A-60C5-41C6-B1DC-F3D1F7B5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DE27B-1F97-49FA-9CA5-6C562E6CF77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9290A-60C5-41C6-B1DC-F3D1F7B52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DE27B-1F97-49FA-9CA5-6C562E6CF77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9290A-60C5-41C6-B1DC-F3D1F7B52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DE27B-1F97-49FA-9CA5-6C562E6CF77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9290A-60C5-41C6-B1DC-F3D1F7B52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DE27B-1F97-49FA-9CA5-6C562E6CF77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9290A-60C5-41C6-B1DC-F3D1F7B5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DE27B-1F97-49FA-9CA5-6C562E6CF77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9290A-60C5-41C6-B1DC-F3D1F7B52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DE27B-1F97-49FA-9CA5-6C562E6CF77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9290A-60C5-41C6-B1DC-F3D1F7B5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6DE27B-1F97-49FA-9CA5-6C562E6CF77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9290A-60C5-41C6-B1DC-F3D1F7B5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6DE27B-1F97-49FA-9CA5-6C562E6CF77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F9290A-60C5-41C6-B1DC-F3D1F7B52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6DE27B-1F97-49FA-9CA5-6C562E6CF778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F9290A-60C5-41C6-B1DC-F3D1F7B5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Basis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Atoms and their interactions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Proton</a:t>
            </a:r>
            <a:r>
              <a:rPr lang="en-US" sz="2400" b="1" dirty="0" smtClean="0">
                <a:solidFill>
                  <a:srgbClr val="FF0000"/>
                </a:solidFill>
              </a:rPr>
              <a:t> = + charge		</a:t>
            </a:r>
            <a:r>
              <a:rPr lang="en-US" sz="2400" b="1" u="sng" dirty="0" smtClean="0">
                <a:solidFill>
                  <a:srgbClr val="FF0000"/>
                </a:solidFill>
              </a:rPr>
              <a:t>Electrons</a:t>
            </a:r>
            <a:r>
              <a:rPr lang="en-US" sz="2400" b="1" dirty="0" smtClean="0">
                <a:solidFill>
                  <a:srgbClr val="FF0000"/>
                </a:solidFill>
              </a:rPr>
              <a:t> = - charge 		</a:t>
            </a:r>
            <a:r>
              <a:rPr lang="en-US" sz="2400" b="1" u="sng" dirty="0" smtClean="0">
                <a:solidFill>
                  <a:srgbClr val="FF0000"/>
                </a:solidFill>
              </a:rPr>
              <a:t>Neutrons</a:t>
            </a:r>
            <a:r>
              <a:rPr lang="en-US" sz="2400" b="1" dirty="0" smtClean="0">
                <a:solidFill>
                  <a:srgbClr val="FF0000"/>
                </a:solidFill>
              </a:rPr>
              <a:t> = no charge</a:t>
            </a:r>
          </a:p>
          <a:p>
            <a:endParaRPr lang="en-US" sz="2400" b="1" dirty="0" smtClean="0"/>
          </a:p>
          <a:p>
            <a:r>
              <a:rPr lang="en-US" sz="2400" b="1" u="sng" dirty="0" smtClean="0"/>
              <a:t>Element</a:t>
            </a:r>
            <a:r>
              <a:rPr lang="en-US" sz="2400" b="1" dirty="0" smtClean="0"/>
              <a:t> = pure substance; only 1 kind of atom; can’t be broken down</a:t>
            </a:r>
          </a:p>
          <a:p>
            <a:endParaRPr lang="en-US" sz="2400" dirty="0" smtClean="0"/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Compounds</a:t>
            </a:r>
            <a:r>
              <a:rPr lang="en-US" sz="2400" b="1" dirty="0" smtClean="0">
                <a:solidFill>
                  <a:srgbClr val="FF0000"/>
                </a:solidFill>
              </a:rPr>
              <a:t> = 2 or more </a:t>
            </a:r>
            <a:r>
              <a:rPr lang="en-US" sz="2400" b="1" i="1" dirty="0" smtClean="0">
                <a:solidFill>
                  <a:srgbClr val="FF0000"/>
                </a:solidFill>
              </a:rPr>
              <a:t>different</a:t>
            </a:r>
            <a:r>
              <a:rPr lang="en-US" sz="2400" b="1" dirty="0" smtClean="0">
                <a:solidFill>
                  <a:srgbClr val="FF0000"/>
                </a:solidFill>
              </a:rPr>
              <a:t> atoms combined; outer levels are full	   ex </a:t>
            </a:r>
            <a:r>
              <a:rPr lang="en-US" sz="2400" b="1" dirty="0" err="1" smtClean="0">
                <a:solidFill>
                  <a:srgbClr val="FF0000"/>
                </a:solidFill>
              </a:rPr>
              <a:t>NaCl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r>
              <a:rPr lang="en-US" sz="2400" b="1" u="sng" dirty="0" smtClean="0"/>
              <a:t>Molecule</a:t>
            </a:r>
            <a:r>
              <a:rPr lang="en-US" sz="2400" b="1" dirty="0" smtClean="0"/>
              <a:t> = 2 or more of the </a:t>
            </a:r>
            <a:r>
              <a:rPr lang="en-US" sz="2400" b="1" i="1" dirty="0" smtClean="0"/>
              <a:t>same</a:t>
            </a:r>
            <a:r>
              <a:rPr lang="en-US" sz="2400" b="1" dirty="0" smtClean="0"/>
              <a:t> atoms combined				ex. O</a:t>
            </a:r>
            <a:r>
              <a:rPr lang="en-US" sz="2400" b="1" baseline="-25000" dirty="0" smtClean="0"/>
              <a:t>2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Atoms….</a:t>
            </a:r>
            <a:endParaRPr lang="en-US" u="sng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Electrons are found in energy levels around the nucleus.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Level 1 = 2 e-		Levels above 1 hold 8 e-		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E- are rearranged so that outer levels are full when </a:t>
            </a:r>
            <a:r>
              <a:rPr lang="en-US" b="1" dirty="0" err="1" smtClean="0">
                <a:solidFill>
                  <a:srgbClr val="FF0000"/>
                </a:solidFill>
              </a:rPr>
              <a:t>cmpds</a:t>
            </a:r>
            <a:r>
              <a:rPr lang="en-US" b="1" dirty="0" smtClean="0">
                <a:solidFill>
                  <a:srgbClr val="FF0000"/>
                </a:solidFill>
              </a:rPr>
              <a:t> are formed.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On the Periodic Table, the # of e- in the outer shell can be determined by what column it is in.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Con’t</a:t>
            </a:r>
            <a:r>
              <a:rPr lang="en-US" u="sng" dirty="0" smtClean="0"/>
              <a:t>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Losing e- gives the atom a (+) charge. 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Gaining e- makes it (-)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Ion</a:t>
            </a:r>
            <a:r>
              <a:rPr lang="en-US" b="1" dirty="0" smtClean="0"/>
              <a:t> = charged atom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If the outer shell is full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unreactive</a:t>
            </a:r>
            <a:r>
              <a:rPr lang="en-US" b="1" dirty="0" smtClean="0">
                <a:solidFill>
                  <a:srgbClr val="FF0000"/>
                </a:solidFill>
              </a:rPr>
              <a:t>/ inert/ stable 		ex.  Ne, He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If not full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reactive/ unstable 	</a:t>
            </a:r>
          </a:p>
          <a:p>
            <a:pPr>
              <a:buNone/>
            </a:pPr>
            <a:r>
              <a:rPr lang="en-US" b="1" dirty="0" smtClean="0"/>
              <a:t>				ex. H</a:t>
            </a:r>
            <a:r>
              <a:rPr lang="en-US" b="1" smtClean="0"/>
              <a:t>, C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Why are ions important in Anatomy????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u="sng" dirty="0" smtClean="0"/>
              <a:t>IONS!!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u="sng" dirty="0" smtClean="0">
                <a:solidFill>
                  <a:srgbClr val="FF0000"/>
                </a:solidFill>
              </a:rPr>
              <a:t>1. Ionic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</a:rPr>
              <a:t> e- completely transfer to another atom; strong attraction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b="1" u="sng" dirty="0" smtClean="0"/>
              <a:t>2. Covalent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sharing of e- </a:t>
            </a:r>
          </a:p>
          <a:p>
            <a:pPr lvl="0">
              <a:buNone/>
            </a:pPr>
            <a:r>
              <a:rPr lang="en-US" b="1" dirty="0" smtClean="0"/>
              <a:t>a. </a:t>
            </a:r>
            <a:r>
              <a:rPr lang="en-US" b="1" dirty="0" err="1" smtClean="0"/>
              <a:t>nonpolar</a:t>
            </a:r>
            <a:r>
              <a:rPr lang="en-US" b="1" dirty="0" smtClean="0"/>
              <a:t>  (even sharing)    ex. H</a:t>
            </a:r>
            <a:r>
              <a:rPr lang="en-US" b="1" baseline="-25000" dirty="0" smtClean="0"/>
              <a:t>2</a:t>
            </a:r>
            <a:r>
              <a:rPr lang="en-US" b="1" dirty="0" smtClean="0"/>
              <a:t>, O</a:t>
            </a:r>
            <a:r>
              <a:rPr lang="en-US" b="1" baseline="-25000" dirty="0" smtClean="0"/>
              <a:t>2</a:t>
            </a:r>
            <a:r>
              <a:rPr lang="en-US" b="1" dirty="0" smtClean="0"/>
              <a:t>	</a:t>
            </a:r>
            <a:endParaRPr lang="en-US" dirty="0" smtClean="0"/>
          </a:p>
          <a:p>
            <a:pPr marL="624078" indent="-514350">
              <a:buNone/>
            </a:pPr>
            <a:r>
              <a:rPr lang="en-US" b="1" dirty="0" smtClean="0"/>
              <a:t>b. polar (one side pulls on e- more) ex.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</a:p>
          <a:p>
            <a:pPr marL="624078" indent="-514350">
              <a:buNone/>
            </a:pPr>
            <a:endParaRPr lang="en-US" dirty="0" smtClean="0"/>
          </a:p>
          <a:p>
            <a:pPr lvl="0"/>
            <a:r>
              <a:rPr lang="en-US" b="1" u="sng" dirty="0" smtClean="0">
                <a:solidFill>
                  <a:srgbClr val="FF0000"/>
                </a:solidFill>
              </a:rPr>
              <a:t>3. Hydrogen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</a:rPr>
              <a:t> extremely weak; creates surface tension of H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 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3 types of Bonding…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Atoms are </a:t>
            </a:r>
            <a:r>
              <a:rPr lang="en-US" b="1" i="1" dirty="0" smtClean="0">
                <a:solidFill>
                  <a:srgbClr val="FF0000"/>
                </a:solidFill>
              </a:rPr>
              <a:t>less stable</a:t>
            </a:r>
            <a:r>
              <a:rPr lang="en-US" b="1" dirty="0" smtClean="0">
                <a:solidFill>
                  <a:srgbClr val="FF0000"/>
                </a:solidFill>
              </a:rPr>
              <a:t> as you move </a:t>
            </a:r>
            <a:r>
              <a:rPr lang="en-US" b="1" i="1" dirty="0" smtClean="0">
                <a:solidFill>
                  <a:srgbClr val="FF0000"/>
                </a:solidFill>
              </a:rPr>
              <a:t>down</a:t>
            </a:r>
            <a:r>
              <a:rPr lang="en-US" b="1" dirty="0" smtClean="0">
                <a:solidFill>
                  <a:srgbClr val="FF0000"/>
                </a:solidFill>
              </a:rPr>
              <a:t> the columns. The most stable is on the top.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Isotope</a:t>
            </a:r>
            <a:r>
              <a:rPr lang="en-US" b="1" dirty="0" smtClean="0"/>
              <a:t> = same # of p &amp; e but different #’s of neutrons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**  Life is Carbon based-- b/c </a:t>
            </a:r>
            <a:r>
              <a:rPr lang="en-US" b="1" dirty="0" err="1" smtClean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 has the most bonding sites (4) and is the most stable; “stable yet reactive”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Why it matters…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Acids and bases are commonly found in our bodies and help us with chem. reactions like digestion.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Acids</a:t>
            </a:r>
            <a:r>
              <a:rPr lang="en-US" b="1" dirty="0" smtClean="0"/>
              <a:t> = pH 0-6 , are sour &amp; react slowly w/skin			ex. lemon </a:t>
            </a:r>
            <a:r>
              <a:rPr lang="en-US" b="1" dirty="0" err="1" smtClean="0"/>
              <a:t>jc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Bases</a:t>
            </a:r>
            <a:r>
              <a:rPr lang="en-US" b="1" dirty="0" smtClean="0">
                <a:solidFill>
                  <a:srgbClr val="FF0000"/>
                </a:solidFill>
              </a:rPr>
              <a:t> = pH 8- 14, are bitter, feel slimy, &amp; sting in your 		eyes 		ex. soap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u="sng" dirty="0" smtClean="0"/>
              <a:t>Neutral</a:t>
            </a:r>
            <a:r>
              <a:rPr lang="en-US" b="1" dirty="0" smtClean="0"/>
              <a:t> = pH 7 			ex. water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Each step on the scale is 10X stronger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Both acids and bases get WEAKER as you move toward the CENTER of the scale.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Pg. 39???  What are buffers and why are they so important to life??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u="sng" dirty="0" smtClean="0"/>
              <a:t>pH Scale ( 0 – 14)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202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Chemical Basis of Life</vt:lpstr>
      <vt:lpstr>Atoms….</vt:lpstr>
      <vt:lpstr>Con’t.</vt:lpstr>
      <vt:lpstr>IONS!!</vt:lpstr>
      <vt:lpstr>3 types of Bonding…</vt:lpstr>
      <vt:lpstr>Why it matters…</vt:lpstr>
      <vt:lpstr>pH Scale ( 0 – 14)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Basis of Life</dc:title>
  <dc:creator>MCowley</dc:creator>
  <cp:lastModifiedBy>mcowley</cp:lastModifiedBy>
  <cp:revision>10</cp:revision>
  <dcterms:created xsi:type="dcterms:W3CDTF">2013-01-27T22:11:18Z</dcterms:created>
  <dcterms:modified xsi:type="dcterms:W3CDTF">2016-01-19T18:20:54Z</dcterms:modified>
</cp:coreProperties>
</file>