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handoutMasterIdLst>
    <p:handoutMasterId r:id="rId23"/>
  </p:handoutMasterIdLst>
  <p:sldIdLst>
    <p:sldId id="270" r:id="rId2"/>
    <p:sldId id="256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67" r:id="rId15"/>
    <p:sldId id="272" r:id="rId16"/>
    <p:sldId id="268" r:id="rId17"/>
    <p:sldId id="273" r:id="rId18"/>
    <p:sldId id="269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59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B4578-0448-4B9E-A5EE-309323C7263F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A580E-9A83-4787-AD5B-B201BE5746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34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5BA03-4AB9-4613-8763-10B81C0AF1CB}" type="datetimeFigureOut">
              <a:rPr lang="en-US" smtClean="0"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03CAE-0CA3-4713-B19B-D9FC6EEFD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55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03CAE-0CA3-4713-B19B-D9FC6EEFDF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10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85F2-18A6-4663-80EF-0CF7A0D295B0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D792-783D-473F-9391-D9876E586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85F2-18A6-4663-80EF-0CF7A0D295B0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D792-783D-473F-9391-D9876E586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85F2-18A6-4663-80EF-0CF7A0D295B0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D792-783D-473F-9391-D9876E586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85F2-18A6-4663-80EF-0CF7A0D295B0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D792-783D-473F-9391-D9876E586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85F2-18A6-4663-80EF-0CF7A0D295B0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D792-783D-473F-9391-D9876E586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85F2-18A6-4663-80EF-0CF7A0D295B0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D792-783D-473F-9391-D9876E586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85F2-18A6-4663-80EF-0CF7A0D295B0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D792-783D-473F-9391-D9876E586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85F2-18A6-4663-80EF-0CF7A0D295B0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E3D792-783D-473F-9391-D9876E5864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85F2-18A6-4663-80EF-0CF7A0D295B0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D792-783D-473F-9391-D9876E586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85F2-18A6-4663-80EF-0CF7A0D295B0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AE3D792-783D-473F-9391-D9876E586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42385F2-18A6-4663-80EF-0CF7A0D295B0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3D792-783D-473F-9391-D9876E586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42385F2-18A6-4663-80EF-0CF7A0D295B0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AE3D792-783D-473F-9391-D9876E586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ArALyhGtf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NLsXKkLSTs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-1219200"/>
            <a:ext cx="4480560" cy="648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yro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81600" y="3886200"/>
            <a:ext cx="3810000" cy="2857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THYROID GLAND</a:t>
            </a:r>
            <a:br>
              <a:rPr lang="en-US" b="1" u="sng" dirty="0" smtClean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467600" cy="52117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Butterfly-shaped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mass of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tissue, On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either side of larynx, over trachea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H-shaped</a:t>
            </a:r>
          </a:p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Main hormone – </a:t>
            </a:r>
            <a:r>
              <a:rPr lang="en-US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THYROXINE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– is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controlled by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secretion of TSH</a:t>
            </a:r>
          </a:p>
          <a:p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Thyroxine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controls the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rate of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metabolism</a:t>
            </a:r>
          </a:p>
          <a:p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CALCITONIN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–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controls calcium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ion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concentration  in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body,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prevents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hypercalcemia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PARATHYROID GLANDS</a:t>
            </a:r>
            <a:br>
              <a:rPr lang="en-US" b="1" u="sng" dirty="0" smtClean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Four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glands, each the size of a grain of rice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Attached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to posterior thyroid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Produce </a:t>
            </a:r>
            <a:r>
              <a:rPr lang="en-US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PARATHORMONE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which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helps control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blood calcium level,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prevents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hypocalcemia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THYMUS</a:t>
            </a:r>
            <a:br>
              <a:rPr lang="en-US" b="1" u="sng" dirty="0" smtClean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Endocrine </a:t>
            </a:r>
            <a:r>
              <a:rPr lang="en-US" dirty="0">
                <a:solidFill>
                  <a:srgbClr val="FFFF00"/>
                </a:solidFill>
              </a:rPr>
              <a:t>gland and lymphatic </a:t>
            </a:r>
            <a:r>
              <a:rPr lang="en-US" dirty="0" smtClean="0">
                <a:solidFill>
                  <a:srgbClr val="FFFF00"/>
                </a:solidFill>
              </a:rPr>
              <a:t>organ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Located </a:t>
            </a:r>
            <a:r>
              <a:rPr lang="en-US" dirty="0">
                <a:solidFill>
                  <a:srgbClr val="FFFF00"/>
                </a:solidFill>
              </a:rPr>
              <a:t>behind the sternum, above and </a:t>
            </a:r>
            <a:r>
              <a:rPr lang="en-US" dirty="0" smtClean="0">
                <a:solidFill>
                  <a:srgbClr val="FFFF00"/>
                </a:solidFill>
              </a:rPr>
              <a:t>in front </a:t>
            </a:r>
            <a:r>
              <a:rPr lang="en-US" dirty="0">
                <a:solidFill>
                  <a:srgbClr val="FFFF00"/>
                </a:solidFill>
              </a:rPr>
              <a:t>of the heart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Begins </a:t>
            </a:r>
            <a:r>
              <a:rPr lang="en-US" dirty="0">
                <a:solidFill>
                  <a:srgbClr val="FFFF00"/>
                </a:solidFill>
              </a:rPr>
              <a:t>to disappear at </a:t>
            </a:r>
            <a:r>
              <a:rPr lang="en-US" dirty="0" smtClean="0">
                <a:solidFill>
                  <a:srgbClr val="FFFF00"/>
                </a:solidFill>
              </a:rPr>
              <a:t>puberty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thym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733800"/>
            <a:ext cx="3943350" cy="2867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Adrenal Glands</a:t>
            </a:r>
            <a:endParaRPr lang="en-US" u="sng" dirty="0"/>
          </a:p>
        </p:txBody>
      </p:sp>
      <p:pic>
        <p:nvPicPr>
          <p:cNvPr id="4" name="Content Placeholder 3" descr="adrenal gla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5259" y="1600200"/>
            <a:ext cx="495148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ADRENAL GLANDS</a:t>
            </a:r>
            <a:br>
              <a:rPr lang="en-US" b="1" u="sng" dirty="0" smtClean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Located </a:t>
            </a:r>
            <a:r>
              <a:rPr lang="en-US" dirty="0">
                <a:solidFill>
                  <a:srgbClr val="FFFF00"/>
                </a:solidFill>
              </a:rPr>
              <a:t>on top of each kidney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Adrenal </a:t>
            </a:r>
            <a:r>
              <a:rPr lang="en-US" dirty="0">
                <a:solidFill>
                  <a:srgbClr val="FFFF00"/>
                </a:solidFill>
              </a:rPr>
              <a:t>cortex secretes hormones known </a:t>
            </a:r>
            <a:r>
              <a:rPr lang="en-US" dirty="0" smtClean="0">
                <a:solidFill>
                  <a:srgbClr val="FFFF00"/>
                </a:solidFill>
              </a:rPr>
              <a:t>at </a:t>
            </a:r>
            <a:r>
              <a:rPr lang="en-US" u="sng" dirty="0" smtClean="0">
                <a:solidFill>
                  <a:srgbClr val="FFFF00"/>
                </a:solidFill>
              </a:rPr>
              <a:t>corticoids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– they are anti-inflammatory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They </a:t>
            </a:r>
            <a:r>
              <a:rPr lang="en-US" dirty="0">
                <a:solidFill>
                  <a:srgbClr val="FFFF00"/>
                </a:solidFill>
              </a:rPr>
              <a:t>are: </a:t>
            </a:r>
            <a:r>
              <a:rPr lang="en-US" dirty="0" err="1">
                <a:solidFill>
                  <a:srgbClr val="FFFF00"/>
                </a:solidFill>
              </a:rPr>
              <a:t>mineralcorticoids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glucocorticoids</a:t>
            </a:r>
            <a:r>
              <a:rPr lang="en-US" dirty="0" smtClean="0">
                <a:solidFill>
                  <a:srgbClr val="FFFF00"/>
                </a:solidFill>
              </a:rPr>
              <a:t>, and </a:t>
            </a:r>
            <a:r>
              <a:rPr lang="en-US" dirty="0">
                <a:solidFill>
                  <a:srgbClr val="FFFF00"/>
                </a:solidFill>
              </a:rPr>
              <a:t>sex hormones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ANDROGENS </a:t>
            </a:r>
            <a:r>
              <a:rPr lang="en-US" dirty="0">
                <a:solidFill>
                  <a:srgbClr val="FFFF00"/>
                </a:solidFill>
              </a:rPr>
              <a:t>are male sex hormones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Adrenal </a:t>
            </a:r>
            <a:r>
              <a:rPr lang="en-US" dirty="0">
                <a:solidFill>
                  <a:srgbClr val="FFFF00"/>
                </a:solidFill>
              </a:rPr>
              <a:t>medulla secretes </a:t>
            </a:r>
            <a:r>
              <a:rPr lang="en-US" dirty="0" smtClean="0">
                <a:solidFill>
                  <a:srgbClr val="FFFF00"/>
                </a:solidFill>
              </a:rPr>
              <a:t>epinephrine (adrenaline) </a:t>
            </a:r>
            <a:r>
              <a:rPr lang="en-US" dirty="0">
                <a:solidFill>
                  <a:srgbClr val="FFFF00"/>
                </a:solidFill>
              </a:rPr>
              <a:t>and </a:t>
            </a:r>
            <a:r>
              <a:rPr lang="en-US" dirty="0" err="1">
                <a:solidFill>
                  <a:srgbClr val="FFFF00"/>
                </a:solidFill>
              </a:rPr>
              <a:t>norepinephrine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u="sng" dirty="0" smtClean="0">
                <a:solidFill>
                  <a:srgbClr val="FFFF00"/>
                </a:solidFill>
              </a:rPr>
              <a:t>ADRENALINE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is a </a:t>
            </a:r>
            <a:r>
              <a:rPr lang="en-US" dirty="0" smtClean="0">
                <a:solidFill>
                  <a:srgbClr val="FFFF00"/>
                </a:solidFill>
              </a:rPr>
              <a:t>powerful cardiac stimulant </a:t>
            </a:r>
            <a:r>
              <a:rPr lang="en-US" dirty="0">
                <a:solidFill>
                  <a:srgbClr val="FFFF00"/>
                </a:solidFill>
              </a:rPr>
              <a:t>– “fight </a:t>
            </a:r>
            <a:r>
              <a:rPr lang="en-US" dirty="0" smtClean="0">
                <a:solidFill>
                  <a:srgbClr val="FFFF00"/>
                </a:solidFill>
              </a:rPr>
              <a:t>or flight</a:t>
            </a:r>
            <a:r>
              <a:rPr lang="en-US" dirty="0">
                <a:solidFill>
                  <a:srgbClr val="FFFF00"/>
                </a:solidFill>
              </a:rPr>
              <a:t>” hormones that </a:t>
            </a:r>
            <a:r>
              <a:rPr lang="en-US" dirty="0" smtClean="0">
                <a:solidFill>
                  <a:srgbClr val="FFFF00"/>
                </a:solidFill>
              </a:rPr>
              <a:t>prepare the </a:t>
            </a:r>
            <a:r>
              <a:rPr lang="en-US" dirty="0">
                <a:solidFill>
                  <a:srgbClr val="FFFF00"/>
                </a:solidFill>
              </a:rPr>
              <a:t>body for an </a:t>
            </a:r>
            <a:r>
              <a:rPr lang="en-US" dirty="0" smtClean="0">
                <a:solidFill>
                  <a:srgbClr val="FFFF00"/>
                </a:solidFill>
              </a:rPr>
              <a:t>emergency situation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Gonads</a:t>
            </a:r>
            <a:endParaRPr lang="en-US" u="sng" dirty="0"/>
          </a:p>
        </p:txBody>
      </p:sp>
      <p:pic>
        <p:nvPicPr>
          <p:cNvPr id="4" name="Content Placeholder 3" descr="male fema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47332" y="1600200"/>
            <a:ext cx="688733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GONADS</a:t>
            </a:r>
            <a:br>
              <a:rPr lang="en-US" b="1" u="sng" dirty="0" smtClean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>
                <a:solidFill>
                  <a:srgbClr val="FFFF00"/>
                </a:solidFill>
              </a:rPr>
              <a:t>Ovary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in female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Testes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in male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Estrogen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– development of </a:t>
            </a:r>
            <a:r>
              <a:rPr lang="en-US" dirty="0" smtClean="0">
                <a:solidFill>
                  <a:srgbClr val="FFFF00"/>
                </a:solidFill>
              </a:rPr>
              <a:t>female reproductive </a:t>
            </a:r>
            <a:r>
              <a:rPr lang="en-US" dirty="0">
                <a:solidFill>
                  <a:srgbClr val="FFFF00"/>
                </a:solidFill>
              </a:rPr>
              <a:t>organs, secondary </a:t>
            </a:r>
            <a:r>
              <a:rPr lang="en-US" dirty="0" smtClean="0">
                <a:solidFill>
                  <a:srgbClr val="FFFF00"/>
                </a:solidFill>
              </a:rPr>
              <a:t>sex characteristics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u="sng" dirty="0" smtClean="0">
                <a:solidFill>
                  <a:srgbClr val="FFFF00"/>
                </a:solidFill>
              </a:rPr>
              <a:t>Progesterone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– plays a part in the </a:t>
            </a:r>
            <a:r>
              <a:rPr lang="en-US" dirty="0" smtClean="0">
                <a:solidFill>
                  <a:srgbClr val="FFFF00"/>
                </a:solidFill>
              </a:rPr>
              <a:t>menstrual cycle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u="sng" dirty="0" smtClean="0">
                <a:solidFill>
                  <a:srgbClr val="FFFF00"/>
                </a:solidFill>
              </a:rPr>
              <a:t>Testosterone </a:t>
            </a:r>
            <a:r>
              <a:rPr lang="en-US" dirty="0">
                <a:solidFill>
                  <a:srgbClr val="FFFF00"/>
                </a:solidFill>
              </a:rPr>
              <a:t>– male reproductive organs </a:t>
            </a:r>
            <a:r>
              <a:rPr lang="en-US" dirty="0" smtClean="0">
                <a:solidFill>
                  <a:srgbClr val="FFFF00"/>
                </a:solidFill>
              </a:rPr>
              <a:t>and secondary </a:t>
            </a:r>
            <a:r>
              <a:rPr lang="en-US" dirty="0">
                <a:solidFill>
                  <a:srgbClr val="FFFF00"/>
                </a:solidFill>
              </a:rPr>
              <a:t>sex characteristics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Pancreas</a:t>
            </a:r>
            <a:endParaRPr lang="en-US" u="sng" dirty="0"/>
          </a:p>
        </p:txBody>
      </p:sp>
      <p:pic>
        <p:nvPicPr>
          <p:cNvPr id="4" name="Content Placeholder 3" descr="pancrea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066800"/>
            <a:ext cx="716280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PANCREAS</a:t>
            </a:r>
            <a:br>
              <a:rPr lang="en-US" b="1" u="sng" dirty="0" smtClean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Located </a:t>
            </a:r>
            <a:r>
              <a:rPr lang="en-US" dirty="0">
                <a:solidFill>
                  <a:srgbClr val="FFFF00"/>
                </a:solidFill>
              </a:rPr>
              <a:t>behind the stomach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Endocrine </a:t>
            </a:r>
            <a:r>
              <a:rPr lang="en-US" dirty="0">
                <a:solidFill>
                  <a:srgbClr val="FFFF00"/>
                </a:solidFill>
              </a:rPr>
              <a:t>and exocrine functions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Involved </a:t>
            </a:r>
            <a:r>
              <a:rPr lang="en-US" dirty="0">
                <a:solidFill>
                  <a:srgbClr val="FFFF00"/>
                </a:solidFill>
              </a:rPr>
              <a:t>in production of INSULIN by </a:t>
            </a:r>
            <a:r>
              <a:rPr lang="en-US" u="sng" dirty="0" smtClean="0">
                <a:solidFill>
                  <a:srgbClr val="FFFF00"/>
                </a:solidFill>
              </a:rPr>
              <a:t>ISLETS OF </a:t>
            </a:r>
            <a:r>
              <a:rPr lang="en-US" u="sng" dirty="0">
                <a:solidFill>
                  <a:srgbClr val="FFFF00"/>
                </a:solidFill>
              </a:rPr>
              <a:t>LANGERHANS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Insulin </a:t>
            </a:r>
            <a:r>
              <a:rPr lang="en-US" dirty="0">
                <a:solidFill>
                  <a:srgbClr val="FFFF00"/>
                </a:solidFill>
              </a:rPr>
              <a:t>– promotes utilization of glucose by </a:t>
            </a:r>
            <a:r>
              <a:rPr lang="en-US" dirty="0" smtClean="0">
                <a:solidFill>
                  <a:srgbClr val="FFFF00"/>
                </a:solidFill>
              </a:rPr>
              <a:t>the cells</a:t>
            </a:r>
            <a:r>
              <a:rPr lang="en-US" dirty="0">
                <a:solidFill>
                  <a:srgbClr val="FFFF00"/>
                </a:solidFill>
              </a:rPr>
              <a:t>, fatty acid and amino acid transport, </a:t>
            </a:r>
            <a:r>
              <a:rPr lang="en-US" dirty="0" smtClean="0">
                <a:solidFill>
                  <a:srgbClr val="FFFF00"/>
                </a:solidFill>
              </a:rPr>
              <a:t>and facilitates </a:t>
            </a:r>
            <a:r>
              <a:rPr lang="en-US" dirty="0">
                <a:solidFill>
                  <a:srgbClr val="FFFF00"/>
                </a:solidFill>
              </a:rPr>
              <a:t>protein synthesis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Reproductive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400" dirty="0" smtClean="0">
                <a:solidFill>
                  <a:srgbClr val="FFFF00"/>
                </a:solidFill>
                <a:hlinkClick r:id="rId2"/>
              </a:rPr>
              <a:t>Female</a:t>
            </a:r>
            <a:r>
              <a:rPr lang="en-US" sz="4400" dirty="0" smtClean="0">
                <a:solidFill>
                  <a:srgbClr val="FFFF00"/>
                </a:solidFill>
              </a:rPr>
              <a:t> and Male Reproductive systems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12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Endocrine System</a:t>
            </a:r>
            <a:br>
              <a:rPr lang="en-US" dirty="0" smtClean="0"/>
            </a:br>
            <a:r>
              <a:rPr lang="en-US" u="sng" dirty="0" smtClean="0">
                <a:hlinkClick r:id="rId2"/>
              </a:rPr>
              <a:t>Introduction Video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Chapter 11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74638"/>
            <a:ext cx="8686800" cy="6430962"/>
          </a:xfrm>
        </p:spPr>
      </p:pic>
    </p:spTree>
    <p:extLst>
      <p:ext uri="{BB962C8B-B14F-4D97-AF65-F5344CB8AC3E}">
        <p14:creationId xmlns:p14="http://schemas.microsoft.com/office/powerpoint/2010/main" val="164389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Endocrine system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baseline="0" dirty="0" smtClean="0">
                <a:solidFill>
                  <a:srgbClr val="FF0000"/>
                </a:solidFill>
                <a:latin typeface="Arial"/>
              </a:rPr>
              <a:t>Function of the Endocrine System </a:t>
            </a:r>
            <a:r>
              <a:rPr lang="en-US" b="1" baseline="0" dirty="0" smtClean="0">
                <a:latin typeface="ArialMT"/>
              </a:rPr>
              <a:t>– </a:t>
            </a:r>
            <a:r>
              <a:rPr lang="en-US" b="1" baseline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MT"/>
              </a:rPr>
              <a:t>to secrete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MT"/>
              </a:rPr>
              <a:t> </a:t>
            </a:r>
            <a:r>
              <a:rPr lang="en-US" baseline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MT"/>
              </a:rPr>
              <a:t>hormones – chemical messengers that coordinate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MT"/>
              </a:rPr>
              <a:t> </a:t>
            </a:r>
            <a:r>
              <a:rPr lang="en-US" baseline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MT"/>
              </a:rPr>
              <a:t>and direct target cells and organs.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baseline="0" dirty="0" smtClean="0">
                <a:solidFill>
                  <a:srgbClr val="FF0000"/>
                </a:solidFill>
                <a:latin typeface="Arial"/>
              </a:rPr>
              <a:t/>
            </a:r>
            <a:br>
              <a:rPr lang="en-US" b="1" baseline="0" dirty="0" smtClean="0">
                <a:solidFill>
                  <a:srgbClr val="FF0000"/>
                </a:solidFill>
                <a:latin typeface="Arial"/>
              </a:rPr>
            </a:br>
            <a:r>
              <a:rPr lang="en-US" b="1" u="sng" baseline="0" dirty="0" smtClean="0">
                <a:solidFill>
                  <a:srgbClr val="FF0000"/>
                </a:solidFill>
                <a:latin typeface="Arial"/>
              </a:rPr>
              <a:t>ENDOCRINE GLANDS</a:t>
            </a:r>
            <a:br>
              <a:rPr lang="en-US" b="1" u="sng" baseline="0" dirty="0" smtClean="0">
                <a:solidFill>
                  <a:srgbClr val="FF0000"/>
                </a:solidFill>
                <a:latin typeface="Arial"/>
              </a:rPr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aseline="0" dirty="0" smtClean="0">
                <a:solidFill>
                  <a:srgbClr val="000000"/>
                </a:solidFill>
                <a:latin typeface="SymbolMT"/>
              </a:rPr>
              <a:t>• </a:t>
            </a:r>
            <a:r>
              <a:rPr lang="en-US" baseline="0" dirty="0" smtClean="0">
                <a:solidFill>
                  <a:srgbClr val="FF0000"/>
                </a:solidFill>
                <a:latin typeface="ArialMT"/>
              </a:rPr>
              <a:t>Secrete hormones directly into bloodstream</a:t>
            </a:r>
          </a:p>
          <a:p>
            <a:pPr>
              <a:buNone/>
            </a:pPr>
            <a:r>
              <a:rPr lang="en-US" baseline="0" dirty="0" smtClean="0">
                <a:solidFill>
                  <a:srgbClr val="FF0000"/>
                </a:solidFill>
                <a:latin typeface="SymbolMT"/>
              </a:rPr>
              <a:t>• </a:t>
            </a:r>
            <a:r>
              <a:rPr lang="en-US" u="sng" baseline="0" dirty="0" smtClean="0">
                <a:solidFill>
                  <a:srgbClr val="FF0000"/>
                </a:solidFill>
                <a:latin typeface="ArialMT"/>
              </a:rPr>
              <a:t>Ductless</a:t>
            </a:r>
          </a:p>
          <a:p>
            <a:pPr lvl="1"/>
            <a:r>
              <a:rPr lang="en-US" baseline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MT"/>
              </a:rPr>
              <a:t>Control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MT"/>
              </a:rPr>
              <a:t> the rate of certain chemical reactions</a:t>
            </a:r>
          </a:p>
          <a:p>
            <a:pPr lvl="1"/>
            <a:r>
              <a:rPr lang="en-US" baseline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MT"/>
              </a:rPr>
              <a:t>Transports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MT"/>
              </a:rPr>
              <a:t> substances across cell membranes</a:t>
            </a:r>
          </a:p>
          <a:p>
            <a:pPr lvl="1"/>
            <a:r>
              <a:rPr lang="en-US" baseline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MT"/>
              </a:rPr>
              <a:t>Helps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MT"/>
              </a:rPr>
              <a:t>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regulate water and electrolyte balances</a:t>
            </a:r>
          </a:p>
          <a:p>
            <a:pPr lvl="1"/>
            <a:r>
              <a:rPr lang="en-US" baseline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MT"/>
              </a:rPr>
              <a:t>Play a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MT"/>
              </a:rPr>
              <a:t> vital role in reproduction, development, and growth</a:t>
            </a:r>
            <a:endParaRPr lang="en-US" baseline="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baseline="0" dirty="0" smtClean="0">
                <a:solidFill>
                  <a:srgbClr val="FF0000"/>
                </a:solidFill>
                <a:latin typeface="Arial"/>
              </a:rPr>
              <a:t>EXOCRINE GLANDS </a:t>
            </a:r>
            <a:r>
              <a:rPr lang="en-US" b="1" baseline="0" dirty="0" smtClean="0">
                <a:solidFill>
                  <a:srgbClr val="000000"/>
                </a:solidFill>
                <a:latin typeface="ArialMT"/>
              </a:rPr>
              <a:t>– </a:t>
            </a:r>
            <a:r>
              <a:rPr lang="en-US" b="1" baseline="0" dirty="0" smtClean="0">
                <a:solidFill>
                  <a:srgbClr val="FFFF00"/>
                </a:solidFill>
                <a:latin typeface="ArialMT"/>
              </a:rPr>
              <a:t>secrete substances</a:t>
            </a:r>
            <a:r>
              <a:rPr lang="en-US" b="1" dirty="0" smtClean="0">
                <a:solidFill>
                  <a:srgbClr val="FFFF00"/>
                </a:solidFill>
                <a:latin typeface="ArialMT"/>
              </a:rPr>
              <a:t> </a:t>
            </a:r>
            <a:r>
              <a:rPr lang="en-US" baseline="0" dirty="0" smtClean="0">
                <a:solidFill>
                  <a:srgbClr val="FFFF00"/>
                </a:solidFill>
                <a:latin typeface="ArialMT"/>
              </a:rPr>
              <a:t>through a duct (sweat, salivary, </a:t>
            </a:r>
            <a:r>
              <a:rPr lang="en-US" baseline="0" dirty="0" err="1" smtClean="0">
                <a:solidFill>
                  <a:srgbClr val="FFFF00"/>
                </a:solidFill>
                <a:latin typeface="ArialMT"/>
              </a:rPr>
              <a:t>lacrimal</a:t>
            </a:r>
            <a:r>
              <a:rPr lang="en-US" baseline="0" dirty="0" smtClean="0">
                <a:solidFill>
                  <a:srgbClr val="FFFF00"/>
                </a:solidFill>
                <a:latin typeface="ArialMT"/>
              </a:rPr>
              <a:t> and</a:t>
            </a:r>
            <a:r>
              <a:rPr lang="en-US" dirty="0" smtClean="0">
                <a:solidFill>
                  <a:srgbClr val="FFFF00"/>
                </a:solidFill>
                <a:latin typeface="ArialMT"/>
              </a:rPr>
              <a:t> </a:t>
            </a:r>
            <a:r>
              <a:rPr lang="en-US" baseline="0" dirty="0" smtClean="0">
                <a:solidFill>
                  <a:srgbClr val="FFFF00"/>
                </a:solidFill>
                <a:latin typeface="ArialMT"/>
              </a:rPr>
              <a:t>pancreas)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Hormonal control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baseline="0" dirty="0" smtClean="0">
                <a:latin typeface="Arial"/>
              </a:rPr>
              <a:t>NEGATIVE FEEDBACK</a:t>
            </a:r>
          </a:p>
          <a:p>
            <a:pPr marL="514350" indent="-514350">
              <a:buFont typeface="+mj-lt"/>
              <a:buAutoNum type="arabicPeriod"/>
            </a:pPr>
            <a:r>
              <a:rPr lang="en-US" baseline="0" dirty="0" smtClean="0">
                <a:solidFill>
                  <a:srgbClr val="FFFF00"/>
                </a:solidFill>
                <a:latin typeface="ArialMT"/>
              </a:rPr>
              <a:t>Drop in hormone level triggers a chain</a:t>
            </a:r>
            <a:r>
              <a:rPr lang="en-US" dirty="0" smtClean="0">
                <a:solidFill>
                  <a:srgbClr val="FFFF00"/>
                </a:solidFill>
                <a:latin typeface="ArialMT"/>
              </a:rPr>
              <a:t> </a:t>
            </a:r>
            <a:r>
              <a:rPr lang="en-US" baseline="0" dirty="0" smtClean="0">
                <a:solidFill>
                  <a:srgbClr val="FFFF00"/>
                </a:solidFill>
                <a:latin typeface="ArialMT"/>
              </a:rPr>
              <a:t>reaction to increase secretion, for example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aseline="0" dirty="0" smtClean="0">
                <a:solidFill>
                  <a:srgbClr val="FFFF00"/>
                </a:solidFill>
                <a:latin typeface="ArialMT"/>
              </a:rPr>
              <a:t>Blood level of hormone falls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aseline="0" dirty="0" smtClean="0">
                <a:solidFill>
                  <a:srgbClr val="FFFF00"/>
                </a:solidFill>
                <a:latin typeface="ArialMT"/>
              </a:rPr>
              <a:t>Brain gets message and sends out</a:t>
            </a:r>
            <a:r>
              <a:rPr lang="en-US" dirty="0" smtClean="0">
                <a:solidFill>
                  <a:srgbClr val="FFFF00"/>
                </a:solidFill>
                <a:latin typeface="ArialMT"/>
              </a:rPr>
              <a:t> </a:t>
            </a:r>
            <a:r>
              <a:rPr lang="en-US" baseline="0" dirty="0" smtClean="0">
                <a:solidFill>
                  <a:srgbClr val="FFFF00"/>
                </a:solidFill>
                <a:latin typeface="ArialMT"/>
              </a:rPr>
              <a:t>hormone to stimulate gland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aseline="0" dirty="0" smtClean="0">
                <a:solidFill>
                  <a:srgbClr val="FFFF00"/>
                </a:solidFill>
                <a:latin typeface="ArialMT"/>
              </a:rPr>
              <a:t>Gland stimulates more hormone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aseline="0" dirty="0" smtClean="0">
                <a:solidFill>
                  <a:srgbClr val="FFFF00"/>
                </a:solidFill>
                <a:latin typeface="ArialMT"/>
              </a:rPr>
              <a:t>When blood levels of hormone increase,</a:t>
            </a:r>
            <a:r>
              <a:rPr lang="en-US" dirty="0" smtClean="0">
                <a:solidFill>
                  <a:srgbClr val="FFFF00"/>
                </a:solidFill>
                <a:latin typeface="ArialMT"/>
              </a:rPr>
              <a:t> </a:t>
            </a:r>
            <a:r>
              <a:rPr lang="en-US" baseline="0" dirty="0" smtClean="0">
                <a:solidFill>
                  <a:srgbClr val="FFFF00"/>
                </a:solidFill>
                <a:latin typeface="ArialMT"/>
              </a:rPr>
              <a:t>the brain hormones stop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baseline="0" dirty="0" smtClean="0">
                <a:latin typeface="Arial"/>
              </a:rPr>
              <a:t>PITUITARY GLAND</a:t>
            </a:r>
            <a:br>
              <a:rPr lang="en-US" b="1" u="sng" baseline="0" dirty="0" smtClean="0">
                <a:latin typeface="Arial"/>
              </a:rPr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>
                <a:solidFill>
                  <a:srgbClr val="FFFF00"/>
                </a:solidFill>
                <a:latin typeface="ArialMT"/>
              </a:rPr>
              <a:t>Tiny structure the size of a</a:t>
            </a:r>
            <a:r>
              <a:rPr lang="en-US" dirty="0" smtClean="0">
                <a:solidFill>
                  <a:srgbClr val="FFFF00"/>
                </a:solidFill>
                <a:latin typeface="ArialMT"/>
              </a:rPr>
              <a:t> </a:t>
            </a:r>
            <a:r>
              <a:rPr lang="en-US" baseline="0" dirty="0" smtClean="0">
                <a:solidFill>
                  <a:srgbClr val="FFFF00"/>
                </a:solidFill>
                <a:latin typeface="ArialMT"/>
              </a:rPr>
              <a:t>grape</a:t>
            </a:r>
          </a:p>
          <a:p>
            <a:r>
              <a:rPr lang="en-US" baseline="0" dirty="0" smtClean="0">
                <a:solidFill>
                  <a:srgbClr val="FFFF00"/>
                </a:solidFill>
                <a:latin typeface="ArialMT"/>
              </a:rPr>
              <a:t>Located at the base of the</a:t>
            </a:r>
            <a:r>
              <a:rPr lang="en-US" dirty="0" smtClean="0">
                <a:solidFill>
                  <a:srgbClr val="FFFF00"/>
                </a:solidFill>
                <a:latin typeface="ArialMT"/>
              </a:rPr>
              <a:t> </a:t>
            </a:r>
            <a:r>
              <a:rPr lang="en-US" baseline="0" dirty="0" smtClean="0">
                <a:solidFill>
                  <a:srgbClr val="FFFF00"/>
                </a:solidFill>
                <a:latin typeface="ArialMT"/>
              </a:rPr>
              <a:t>brain</a:t>
            </a:r>
          </a:p>
          <a:p>
            <a:r>
              <a:rPr lang="en-US" baseline="0" dirty="0" smtClean="0">
                <a:solidFill>
                  <a:srgbClr val="FFFF00"/>
                </a:solidFill>
                <a:latin typeface="ArialMT"/>
              </a:rPr>
              <a:t>Connected to the</a:t>
            </a:r>
            <a:r>
              <a:rPr lang="en-US" dirty="0" smtClean="0">
                <a:solidFill>
                  <a:srgbClr val="FFFF00"/>
                </a:solidFill>
                <a:latin typeface="ArialMT"/>
              </a:rPr>
              <a:t> </a:t>
            </a:r>
            <a:r>
              <a:rPr lang="en-US" baseline="0" dirty="0" smtClean="0">
                <a:solidFill>
                  <a:srgbClr val="FFFF00"/>
                </a:solidFill>
                <a:latin typeface="ArialMT"/>
              </a:rPr>
              <a:t>hypothalamus</a:t>
            </a:r>
          </a:p>
          <a:p>
            <a:r>
              <a:rPr lang="en-US" baseline="0" dirty="0" smtClean="0">
                <a:solidFill>
                  <a:srgbClr val="FFFF00"/>
                </a:solidFill>
                <a:latin typeface="ArialMT"/>
              </a:rPr>
              <a:t>Divided into anterior and posterior lobes</a:t>
            </a:r>
          </a:p>
          <a:p>
            <a:r>
              <a:rPr lang="en-US" baseline="0" dirty="0" smtClean="0">
                <a:solidFill>
                  <a:srgbClr val="FFFF00"/>
                </a:solidFill>
                <a:latin typeface="ArialMT"/>
              </a:rPr>
              <a:t>The “Master Gland”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PituitaryGla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733800"/>
            <a:ext cx="3810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baseline="0" dirty="0" smtClean="0">
                <a:latin typeface="Arial"/>
              </a:rPr>
              <a:t>Anterior Pituitary Lobe</a:t>
            </a:r>
            <a:br>
              <a:rPr lang="en-US" b="1" u="sng" baseline="0" dirty="0" smtClean="0">
                <a:latin typeface="Arial"/>
              </a:rPr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baseline="0" dirty="0" smtClean="0">
                <a:latin typeface="ArialMT"/>
              </a:rPr>
              <a:t>GROWTH HORMONE – GH</a:t>
            </a:r>
            <a:r>
              <a:rPr lang="en-US" u="sng" dirty="0" smtClean="0">
                <a:latin typeface="ArialMT"/>
              </a:rPr>
              <a:t> </a:t>
            </a:r>
            <a:r>
              <a:rPr lang="en-US" u="sng" baseline="0" dirty="0" smtClean="0">
                <a:latin typeface="ArialMT"/>
              </a:rPr>
              <a:t>(SOMATOTROPIN</a:t>
            </a:r>
            <a:r>
              <a:rPr lang="en-US" baseline="0" dirty="0" smtClean="0">
                <a:latin typeface="ArialMT"/>
              </a:rPr>
              <a:t>) responsible for growth and</a:t>
            </a:r>
            <a:r>
              <a:rPr lang="en-US" dirty="0" smtClean="0">
                <a:latin typeface="ArialMT"/>
              </a:rPr>
              <a:t> </a:t>
            </a:r>
            <a:r>
              <a:rPr lang="en-US" baseline="0" dirty="0" smtClean="0">
                <a:latin typeface="ArialMT"/>
              </a:rPr>
              <a:t>Development</a:t>
            </a:r>
          </a:p>
          <a:p>
            <a:r>
              <a:rPr lang="en-US" u="sng" baseline="0" dirty="0" smtClean="0">
                <a:latin typeface="ArialMT"/>
              </a:rPr>
              <a:t>PROLACTIN</a:t>
            </a:r>
            <a:r>
              <a:rPr lang="en-US" baseline="0" dirty="0" smtClean="0">
                <a:latin typeface="ArialMT"/>
              </a:rPr>
              <a:t> – develops breast tissue,</a:t>
            </a:r>
            <a:r>
              <a:rPr lang="en-US" dirty="0" smtClean="0">
                <a:latin typeface="ArialMT"/>
              </a:rPr>
              <a:t> </a:t>
            </a:r>
            <a:r>
              <a:rPr lang="en-US" baseline="0" dirty="0" smtClean="0">
                <a:latin typeface="ArialMT"/>
              </a:rPr>
              <a:t>stimulates production of milk after childbirth</a:t>
            </a:r>
          </a:p>
          <a:p>
            <a:r>
              <a:rPr lang="en-US" u="sng" baseline="0" dirty="0" smtClean="0">
                <a:latin typeface="ArialMT"/>
              </a:rPr>
              <a:t>THYROID-STIMULATING HORMONE – TSH </a:t>
            </a:r>
            <a:r>
              <a:rPr lang="en-US" baseline="0" dirty="0" smtClean="0">
                <a:latin typeface="ArialMT"/>
              </a:rPr>
              <a:t>-</a:t>
            </a:r>
            <a:r>
              <a:rPr lang="en-US" dirty="0" smtClean="0">
                <a:latin typeface="ArialMT"/>
              </a:rPr>
              <a:t> </a:t>
            </a:r>
            <a:r>
              <a:rPr lang="en-US" baseline="0" dirty="0" smtClean="0">
                <a:latin typeface="ArialMT"/>
              </a:rPr>
              <a:t>stimulates </a:t>
            </a:r>
            <a:r>
              <a:rPr lang="en-US" baseline="0" dirty="0" err="1" smtClean="0">
                <a:latin typeface="ArialMT"/>
              </a:rPr>
              <a:t>thyroxine</a:t>
            </a:r>
            <a:endParaRPr lang="en-US" baseline="0" dirty="0" smtClean="0">
              <a:latin typeface="ArialMT"/>
            </a:endParaRPr>
          </a:p>
          <a:p>
            <a:r>
              <a:rPr lang="en-US" u="sng" baseline="0" dirty="0" smtClean="0">
                <a:latin typeface="ArialMT"/>
              </a:rPr>
              <a:t>ADRENOCORTICOTROPIC HORMONE –</a:t>
            </a:r>
            <a:r>
              <a:rPr lang="en-US" u="sng" dirty="0" smtClean="0">
                <a:latin typeface="ArialMT"/>
              </a:rPr>
              <a:t> </a:t>
            </a:r>
            <a:r>
              <a:rPr lang="en-US" u="sng" baseline="0" dirty="0" smtClean="0">
                <a:latin typeface="ArialMT"/>
              </a:rPr>
              <a:t>ACTH </a:t>
            </a:r>
            <a:r>
              <a:rPr lang="en-US" baseline="0" dirty="0" smtClean="0">
                <a:latin typeface="ArialMT"/>
              </a:rPr>
              <a:t>– stimulates adrenal cortex</a:t>
            </a:r>
          </a:p>
          <a:p>
            <a:r>
              <a:rPr lang="en-US" u="sng" baseline="0" dirty="0" smtClean="0">
                <a:latin typeface="ArialMT"/>
              </a:rPr>
              <a:t>FOLLICLE-STIMULATING HORMONE – FSH -</a:t>
            </a:r>
            <a:r>
              <a:rPr lang="en-US" u="sng" dirty="0" smtClean="0">
                <a:latin typeface="ArialMT"/>
              </a:rPr>
              <a:t> </a:t>
            </a:r>
            <a:r>
              <a:rPr lang="en-US" baseline="0" dirty="0" smtClean="0">
                <a:latin typeface="ArialMT"/>
              </a:rPr>
              <a:t>stimulates growth of </a:t>
            </a:r>
            <a:r>
              <a:rPr lang="en-US" baseline="0" dirty="0" err="1" smtClean="0">
                <a:latin typeface="ArialMT"/>
              </a:rPr>
              <a:t>graafian</a:t>
            </a:r>
            <a:r>
              <a:rPr lang="en-US" baseline="0" dirty="0" smtClean="0">
                <a:latin typeface="ArialMT"/>
              </a:rPr>
              <a:t> follicle and</a:t>
            </a:r>
            <a:r>
              <a:rPr lang="en-US" dirty="0" smtClean="0">
                <a:latin typeface="ArialMT"/>
              </a:rPr>
              <a:t> </a:t>
            </a:r>
            <a:r>
              <a:rPr lang="en-US" baseline="0" dirty="0" smtClean="0">
                <a:latin typeface="ArialMT"/>
              </a:rPr>
              <a:t>production of estrogen in females, sperm in</a:t>
            </a:r>
            <a:r>
              <a:rPr lang="en-US" dirty="0" smtClean="0">
                <a:latin typeface="ArialMT"/>
              </a:rPr>
              <a:t> </a:t>
            </a:r>
            <a:r>
              <a:rPr lang="en-US" baseline="0" dirty="0" smtClean="0">
                <a:latin typeface="ArialMT"/>
              </a:rPr>
              <a:t>males</a:t>
            </a:r>
          </a:p>
          <a:p>
            <a:r>
              <a:rPr lang="en-US" u="sng" baseline="0" dirty="0" smtClean="0">
                <a:latin typeface="ArialMT"/>
              </a:rPr>
              <a:t>LUTEINIZING HORMONE – LH </a:t>
            </a:r>
            <a:r>
              <a:rPr lang="en-US" baseline="0" dirty="0" smtClean="0">
                <a:latin typeface="ArialMT"/>
              </a:rPr>
              <a:t>– stimulates</a:t>
            </a:r>
            <a:r>
              <a:rPr lang="en-US" dirty="0" smtClean="0">
                <a:latin typeface="ArialMT"/>
              </a:rPr>
              <a:t> </a:t>
            </a:r>
            <a:r>
              <a:rPr lang="en-US" baseline="0" dirty="0" smtClean="0">
                <a:latin typeface="ArialMT"/>
              </a:rPr>
              <a:t>ovulation and formation of corpus </a:t>
            </a:r>
            <a:r>
              <a:rPr lang="en-US" baseline="0" dirty="0" err="1" smtClean="0">
                <a:latin typeface="ArialMT"/>
              </a:rPr>
              <a:t>luteum</a:t>
            </a:r>
            <a:r>
              <a:rPr lang="en-US" baseline="0" dirty="0" smtClean="0">
                <a:latin typeface="ArialMT"/>
              </a:rPr>
              <a:t>,</a:t>
            </a:r>
            <a:r>
              <a:rPr lang="en-US" dirty="0" smtClean="0">
                <a:latin typeface="ArialMT"/>
              </a:rPr>
              <a:t> </a:t>
            </a:r>
            <a:r>
              <a:rPr lang="en-US" baseline="0" dirty="0" smtClean="0">
                <a:latin typeface="ArialMT"/>
              </a:rPr>
              <a:t>which produces progesterone in females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Posterior Pituitary Lobe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VASOPRESSIN</a:t>
            </a:r>
            <a:r>
              <a:rPr lang="en-US" dirty="0" smtClean="0"/>
              <a:t> </a:t>
            </a:r>
            <a:r>
              <a:rPr lang="en-US" dirty="0"/>
              <a:t>– converts to </a:t>
            </a:r>
            <a:r>
              <a:rPr lang="en-US" dirty="0" smtClean="0"/>
              <a:t>ADH (</a:t>
            </a:r>
            <a:r>
              <a:rPr lang="en-US" dirty="0" err="1" smtClean="0"/>
              <a:t>antidiuretic</a:t>
            </a:r>
            <a:r>
              <a:rPr lang="en-US" dirty="0" smtClean="0"/>
              <a:t> </a:t>
            </a:r>
            <a:r>
              <a:rPr lang="en-US" dirty="0"/>
              <a:t>hormone) in the bloodstream, </a:t>
            </a:r>
            <a:r>
              <a:rPr lang="en-US" dirty="0" smtClean="0"/>
              <a:t>acts on </a:t>
            </a:r>
            <a:r>
              <a:rPr lang="en-US" dirty="0"/>
              <a:t>kidney to concentrate urine and </a:t>
            </a:r>
            <a:r>
              <a:rPr lang="en-US" dirty="0" smtClean="0"/>
              <a:t>preserve H2O </a:t>
            </a:r>
            <a:r>
              <a:rPr lang="en-US" dirty="0"/>
              <a:t>in the body</a:t>
            </a:r>
          </a:p>
          <a:p>
            <a:r>
              <a:rPr lang="en-US" u="sng" dirty="0" smtClean="0"/>
              <a:t>OXYTOCIN</a:t>
            </a:r>
            <a:r>
              <a:rPr lang="en-US" dirty="0" smtClean="0"/>
              <a:t> </a:t>
            </a:r>
            <a:r>
              <a:rPr lang="en-US" dirty="0"/>
              <a:t>– released during </a:t>
            </a:r>
            <a:r>
              <a:rPr lang="en-US" dirty="0" smtClean="0"/>
              <a:t>childbirth causing </a:t>
            </a:r>
            <a:r>
              <a:rPr lang="en-US" dirty="0"/>
              <a:t>contractions of the uterus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2166</TotalTime>
  <Words>526</Words>
  <Application>Microsoft Office PowerPoint</Application>
  <PresentationFormat>On-screen Show (4:3)</PresentationFormat>
  <Paragraphs>73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ArialMT</vt:lpstr>
      <vt:lpstr>Calibri</vt:lpstr>
      <vt:lpstr>Franklin Gothic Book</vt:lpstr>
      <vt:lpstr>SymbolMT</vt:lpstr>
      <vt:lpstr>Wingdings 2</vt:lpstr>
      <vt:lpstr>Technic</vt:lpstr>
      <vt:lpstr>PowerPoint Presentation</vt:lpstr>
      <vt:lpstr>Endocrine System Introduction Video</vt:lpstr>
      <vt:lpstr>Endocrine system</vt:lpstr>
      <vt:lpstr> ENDOCRINE GLANDS </vt:lpstr>
      <vt:lpstr>PowerPoint Presentation</vt:lpstr>
      <vt:lpstr>Hormonal control</vt:lpstr>
      <vt:lpstr>PITUITARY GLAND </vt:lpstr>
      <vt:lpstr>Anterior Pituitary Lobe </vt:lpstr>
      <vt:lpstr>Posterior Pituitary Lobe </vt:lpstr>
      <vt:lpstr>THYROID GLAND </vt:lpstr>
      <vt:lpstr>PARATHYROID GLANDS </vt:lpstr>
      <vt:lpstr>THYMUS </vt:lpstr>
      <vt:lpstr>Adrenal Glands</vt:lpstr>
      <vt:lpstr>ADRENAL GLANDS </vt:lpstr>
      <vt:lpstr>Gonads</vt:lpstr>
      <vt:lpstr>GONADS </vt:lpstr>
      <vt:lpstr>Pancreas</vt:lpstr>
      <vt:lpstr>PANCREAS </vt:lpstr>
      <vt:lpstr>Reproductive Systems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lwebb</dc:creator>
  <cp:lastModifiedBy>mcowley</cp:lastModifiedBy>
  <cp:revision>44</cp:revision>
  <dcterms:created xsi:type="dcterms:W3CDTF">2012-12-03T13:03:43Z</dcterms:created>
  <dcterms:modified xsi:type="dcterms:W3CDTF">2016-05-18T17:29:15Z</dcterms:modified>
</cp:coreProperties>
</file>