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8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A6C236-E9A0-4801-9763-ABAD99C4304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312489-7DAF-4744-A6FF-1757DE658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r9GGjh6Y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u5jDCX2cH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wbh3Sjzydn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B86O2giBu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From Small Intestines to Anus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mall intest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1250" y="1447800"/>
            <a:ext cx="546735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VII.  </a:t>
            </a:r>
            <a:r>
              <a:rPr lang="en-US" b="1" u="sng" dirty="0"/>
              <a:t>Large Intestine WATCH HYPERLINK </a:t>
            </a:r>
            <a:r>
              <a:rPr lang="en-US" b="1" u="sng" dirty="0">
                <a:hlinkClick r:id="rId2"/>
              </a:rPr>
              <a:t>Functions!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/>
              <a:t>A.  Major Characteristics</a:t>
            </a:r>
            <a:endParaRPr lang="en-US" dirty="0"/>
          </a:p>
          <a:p>
            <a:pPr lvl="0">
              <a:buNone/>
            </a:pPr>
            <a:r>
              <a:rPr lang="en-US" b="1" dirty="0"/>
              <a:t>	1.  horseshoe shaped;  reabsorbs water; stores 	feces</a:t>
            </a:r>
            <a:endParaRPr lang="en-US" dirty="0"/>
          </a:p>
          <a:p>
            <a:pPr lvl="0">
              <a:buNone/>
            </a:pPr>
            <a:r>
              <a:rPr lang="en-US" b="1" dirty="0"/>
              <a:t>	2.  avg. length =  1.5 m/ 5ft!</a:t>
            </a:r>
            <a:endParaRPr lang="en-US" dirty="0"/>
          </a:p>
          <a:p>
            <a:pPr lvl="0">
              <a:buNone/>
            </a:pPr>
            <a:r>
              <a:rPr lang="en-US" b="1" dirty="0"/>
              <a:t>	3.  avg. width =  7.5 cm ( 3in)</a:t>
            </a:r>
            <a:endParaRPr lang="en-US" dirty="0"/>
          </a:p>
          <a:p>
            <a:pPr lvl="0">
              <a:buNone/>
            </a:pPr>
            <a:r>
              <a:rPr lang="en-US" b="1" dirty="0"/>
              <a:t>	4.  no villi;  much thinner walls than sm. Int.</a:t>
            </a:r>
            <a:endParaRPr lang="en-US" dirty="0"/>
          </a:p>
          <a:p>
            <a:pPr lvl="0">
              <a:buNone/>
            </a:pPr>
            <a:r>
              <a:rPr lang="en-US" b="1" dirty="0"/>
              <a:t>B.  Major Parts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 err="1"/>
              <a:t>Cecum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  stores </a:t>
            </a:r>
            <a:r>
              <a:rPr lang="en-US" b="1" dirty="0" err="1">
                <a:sym typeface="Wingdings"/>
              </a:rPr>
              <a:t>chyme</a:t>
            </a:r>
            <a:r>
              <a:rPr lang="en-US" b="1" dirty="0">
                <a:sym typeface="Wingdings"/>
              </a:rPr>
              <a:t>… has 	appendix/Function?</a:t>
            </a:r>
            <a:endParaRPr lang="en-US" dirty="0"/>
          </a:p>
          <a:p>
            <a:pPr lvl="0">
              <a:buNone/>
            </a:pPr>
            <a:r>
              <a:rPr lang="en-US" b="1" dirty="0"/>
              <a:t>	2.  </a:t>
            </a:r>
            <a:r>
              <a:rPr lang="en-US" b="1" u="sng" dirty="0"/>
              <a:t>Colon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largest part; has pouches-&gt; can 	elongate</a:t>
            </a:r>
            <a:endParaRPr lang="en-US" dirty="0"/>
          </a:p>
          <a:p>
            <a:pPr>
              <a:buNone/>
            </a:pPr>
            <a:r>
              <a:rPr lang="en-US" b="1" dirty="0"/>
              <a:t>	3.  </a:t>
            </a:r>
            <a:r>
              <a:rPr lang="en-US" b="1" u="sng" dirty="0"/>
              <a:t>Rectum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  last 15 cm. EXPANDABLE!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 </a:t>
            </a:r>
            <a:r>
              <a:rPr lang="en-US" b="1" u="sng" dirty="0"/>
              <a:t>Regions of Colon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/>
              <a:t>ascending </a:t>
            </a:r>
            <a:r>
              <a:rPr lang="en-US" b="1" dirty="0"/>
              <a:t>= goes up from </a:t>
            </a:r>
            <a:r>
              <a:rPr lang="en-US" b="1" dirty="0" err="1"/>
              <a:t>cecum</a:t>
            </a:r>
            <a:r>
              <a:rPr lang="en-US" b="1" dirty="0"/>
              <a:t> 	to rt. turn</a:t>
            </a:r>
            <a:endParaRPr lang="en-US" dirty="0"/>
          </a:p>
          <a:p>
            <a:pPr lvl="0">
              <a:buNone/>
            </a:pPr>
            <a:r>
              <a:rPr lang="en-US" b="1" dirty="0"/>
              <a:t>	2.  </a:t>
            </a:r>
            <a:r>
              <a:rPr lang="en-US" b="1" u="sng" dirty="0"/>
              <a:t>transverse</a:t>
            </a:r>
            <a:r>
              <a:rPr lang="en-US" b="1" dirty="0"/>
              <a:t> =  crosses abdomen rt. 	To left</a:t>
            </a:r>
            <a:endParaRPr lang="en-US" dirty="0"/>
          </a:p>
          <a:p>
            <a:pPr lvl="0">
              <a:buNone/>
            </a:pPr>
            <a:r>
              <a:rPr lang="en-US" b="1" dirty="0"/>
              <a:t>	3.  </a:t>
            </a:r>
            <a:r>
              <a:rPr lang="en-US" b="1" u="sng" dirty="0"/>
              <a:t>descending</a:t>
            </a:r>
            <a:r>
              <a:rPr lang="en-US" b="1" dirty="0"/>
              <a:t> =  90 degree turn 	downward</a:t>
            </a:r>
            <a:endParaRPr lang="en-US" dirty="0"/>
          </a:p>
          <a:p>
            <a:pPr>
              <a:buNone/>
            </a:pPr>
            <a:r>
              <a:rPr lang="en-US" b="1" dirty="0"/>
              <a:t>	4.  </a:t>
            </a:r>
            <a:r>
              <a:rPr lang="en-US" b="1" u="sng" dirty="0"/>
              <a:t>sigmoid</a:t>
            </a:r>
            <a:r>
              <a:rPr lang="en-US" b="1" dirty="0"/>
              <a:t> =  15 cm long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D.  Physiology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8674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/>
              <a:t>	1.  reabsorbs water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solid called feces (200ml a 	day)=  5% bacteria, the rest is dead cells, 	undigested parts, water</a:t>
            </a:r>
            <a:endParaRPr lang="en-US" dirty="0"/>
          </a:p>
          <a:p>
            <a:pPr lvl="0">
              <a:buNone/>
            </a:pPr>
            <a:r>
              <a:rPr lang="en-US" b="1" dirty="0"/>
              <a:t>	2.  Absorbs </a:t>
            </a:r>
            <a:r>
              <a:rPr lang="en-US" b="1" dirty="0" err="1"/>
              <a:t>Vit</a:t>
            </a:r>
            <a:r>
              <a:rPr lang="en-US" b="1" dirty="0"/>
              <a:t>. K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blood clotting and bile salts</a:t>
            </a:r>
            <a:endParaRPr lang="en-US" dirty="0"/>
          </a:p>
          <a:p>
            <a:pPr lvl="0">
              <a:buNone/>
            </a:pPr>
            <a:r>
              <a:rPr lang="en-US" b="1" dirty="0"/>
              <a:t>E.  Problems 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/>
              <a:t>diverticulitis</a:t>
            </a:r>
            <a:r>
              <a:rPr lang="en-US" b="1" dirty="0"/>
              <a:t> =  pockets form in sigmoid due to 	pressure of defecation</a:t>
            </a:r>
            <a:endParaRPr lang="en-US" dirty="0"/>
          </a:p>
          <a:p>
            <a:pPr lvl="0">
              <a:buNone/>
            </a:pPr>
            <a:r>
              <a:rPr lang="en-US" b="1" dirty="0"/>
              <a:t>	2.  </a:t>
            </a:r>
            <a:r>
              <a:rPr lang="en-US" b="1" u="sng" dirty="0"/>
              <a:t>colitis </a:t>
            </a:r>
            <a:r>
              <a:rPr lang="en-US" b="1" dirty="0"/>
              <a:t>=  </a:t>
            </a:r>
            <a:r>
              <a:rPr lang="en-US" b="1" dirty="0" err="1"/>
              <a:t>imflammation</a:t>
            </a:r>
            <a:r>
              <a:rPr lang="en-US" b="1" dirty="0"/>
              <a:t> of other parts of the colon</a:t>
            </a:r>
            <a:endParaRPr lang="en-US" dirty="0"/>
          </a:p>
          <a:p>
            <a:pPr lvl="0">
              <a:buNone/>
            </a:pPr>
            <a:r>
              <a:rPr lang="en-US" b="1" dirty="0"/>
              <a:t>	3.  </a:t>
            </a:r>
            <a:r>
              <a:rPr lang="en-US" b="1" u="sng" dirty="0"/>
              <a:t>flatus </a:t>
            </a:r>
            <a:r>
              <a:rPr lang="en-US" b="1" dirty="0"/>
              <a:t>=  intestinal gas produced by bacteria in 	colon</a:t>
            </a:r>
            <a:endParaRPr lang="en-US" dirty="0"/>
          </a:p>
          <a:p>
            <a:pPr>
              <a:buNone/>
            </a:pPr>
            <a:r>
              <a:rPr lang="en-US" b="1" dirty="0"/>
              <a:t>		a.  increase with meals that have lg. amts. Of 	</a:t>
            </a:r>
            <a:r>
              <a:rPr lang="en-US" b="1" dirty="0" err="1"/>
              <a:t>undigestable</a:t>
            </a:r>
            <a:r>
              <a:rPr lang="en-US" b="1" dirty="0"/>
              <a:t> carbs ( fiber) like beans and 		fruits</a:t>
            </a:r>
            <a:endParaRPr lang="en-US" dirty="0"/>
          </a:p>
          <a:p>
            <a:pPr lvl="0">
              <a:buNone/>
            </a:pPr>
            <a:r>
              <a:rPr lang="en-US" b="1" dirty="0"/>
              <a:t>		b.  can cause cramps ( gas)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en-US" b="1" dirty="0"/>
              <a:t>F.  Defecation Reflex – a few times a day??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/>
              <a:t>	1.  stretch receptors and peristalsis contractions</a:t>
            </a:r>
            <a:endParaRPr lang="en-US" dirty="0"/>
          </a:p>
          <a:p>
            <a:pPr lvl="0">
              <a:buNone/>
            </a:pPr>
            <a:r>
              <a:rPr lang="en-US" b="1" dirty="0"/>
              <a:t>	2.  ext. sphincter is voluntary; internal is involuntary</a:t>
            </a:r>
            <a:endParaRPr lang="en-US" dirty="0"/>
          </a:p>
          <a:p>
            <a:pPr lvl="0">
              <a:buNone/>
            </a:pPr>
            <a:r>
              <a:rPr lang="en-US" b="1" dirty="0"/>
              <a:t>	3.  can ignore for sometime</a:t>
            </a:r>
            <a:endParaRPr lang="en-US" dirty="0"/>
          </a:p>
          <a:p>
            <a:pPr lvl="0">
              <a:buNone/>
            </a:pPr>
            <a:r>
              <a:rPr lang="en-US" b="1" dirty="0"/>
              <a:t>	4.  however,  it can be overridden when pressure gets too 	high  (babies and paralyzed people can’t regulate it)</a:t>
            </a:r>
            <a:endParaRPr lang="en-US" dirty="0"/>
          </a:p>
          <a:p>
            <a:pPr lvl="0">
              <a:buNone/>
            </a:pPr>
            <a:r>
              <a:rPr lang="en-US" b="1" dirty="0"/>
              <a:t>H.  Problems 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/>
              <a:t>diarrhea</a:t>
            </a:r>
            <a:r>
              <a:rPr lang="en-US" b="1" dirty="0"/>
              <a:t> =  frequent watery bowel </a:t>
            </a:r>
            <a:r>
              <a:rPr lang="en-US" b="1" dirty="0" err="1"/>
              <a:t>mov’ts</a:t>
            </a:r>
            <a:r>
              <a:rPr lang="en-US" b="1" dirty="0"/>
              <a:t>. Due to 	bacteria, viruses or </a:t>
            </a:r>
            <a:r>
              <a:rPr lang="en-US" b="1" dirty="0" err="1"/>
              <a:t>protozoans</a:t>
            </a:r>
            <a:r>
              <a:rPr lang="en-US" b="1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		** </a:t>
            </a:r>
            <a:r>
              <a:rPr lang="en-US" b="1" dirty="0"/>
              <a:t> severe cases can be fatal b/c of loss of electrolytes</a:t>
            </a:r>
            <a:endParaRPr lang="en-US" dirty="0"/>
          </a:p>
          <a:p>
            <a:pPr lvl="0">
              <a:buNone/>
            </a:pPr>
            <a:r>
              <a:rPr lang="en-US" b="1" dirty="0"/>
              <a:t>	2.  </a:t>
            </a:r>
            <a:r>
              <a:rPr lang="en-US" b="1" u="sng" dirty="0"/>
              <a:t>constipation</a:t>
            </a:r>
            <a:r>
              <a:rPr lang="en-US" b="1" dirty="0"/>
              <a:t> = infrequent defecation</a:t>
            </a:r>
            <a:r>
              <a:rPr lang="en-US" b="1" dirty="0">
                <a:sym typeface="Wingdings" pitchFamily="2" charset="2"/>
              </a:rPr>
              <a:t> too much water absorbed</a:t>
            </a:r>
            <a:endParaRPr lang="en-US" dirty="0"/>
          </a:p>
          <a:p>
            <a:pPr lvl="0">
              <a:buNone/>
            </a:pPr>
            <a:r>
              <a:rPr lang="en-US" b="1" dirty="0"/>
              <a:t>		a.  stool softeners =  laxatives increase water </a:t>
            </a:r>
            <a:r>
              <a:rPr lang="en-US" b="1"/>
              <a:t>in 		stools</a:t>
            </a:r>
            <a:endParaRPr lang="en-US" dirty="0"/>
          </a:p>
          <a:p>
            <a:pPr lvl="0">
              <a:buNone/>
            </a:pPr>
            <a:r>
              <a:rPr lang="en-US" b="1" dirty="0"/>
              <a:t>		b.  or …  eat more FIBER!!  It is </a:t>
            </a:r>
            <a:r>
              <a:rPr lang="en-US" b="1" dirty="0" err="1"/>
              <a:t>undigestable</a:t>
            </a:r>
            <a:r>
              <a:rPr lang="en-US" b="1" dirty="0"/>
              <a:t>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III.  </a:t>
            </a:r>
            <a:r>
              <a:rPr lang="en-US" b="1" u="sng" dirty="0"/>
              <a:t>Small Intestines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3556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/>
              <a:t>A.  Major Characteristics</a:t>
            </a:r>
            <a:endParaRPr lang="en-US" dirty="0"/>
          </a:p>
          <a:p>
            <a:pPr lvl="0">
              <a:buNone/>
            </a:pPr>
            <a:r>
              <a:rPr lang="en-US" b="1" dirty="0"/>
              <a:t>	1.  6 m. (20 ft. ) long;  4 cm to 2.5 cm in diameter</a:t>
            </a:r>
            <a:endParaRPr lang="en-US" dirty="0"/>
          </a:p>
          <a:p>
            <a:pPr lvl="0">
              <a:buNone/>
            </a:pPr>
            <a:r>
              <a:rPr lang="en-US" b="1" dirty="0"/>
              <a:t>****	2.  90% of nutrient absorption occurs here</a:t>
            </a:r>
            <a:endParaRPr lang="en-US" dirty="0"/>
          </a:p>
          <a:p>
            <a:pPr lvl="0">
              <a:buNone/>
            </a:pPr>
            <a:r>
              <a:rPr lang="en-US" b="1" dirty="0"/>
              <a:t>B.  3 Subdivisions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all attached to mesenteries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/>
              <a:t>duodenum-</a:t>
            </a:r>
            <a:r>
              <a:rPr lang="en-US" b="1" dirty="0"/>
              <a:t>-  “ mixing bowl”  receives </a:t>
            </a:r>
            <a:r>
              <a:rPr lang="en-US" b="1" dirty="0" err="1"/>
              <a:t>chyme</a:t>
            </a:r>
            <a:r>
              <a:rPr lang="en-US" b="1" dirty="0"/>
              <a:t> &amp; enzymes from pancreas and liver</a:t>
            </a:r>
            <a:endParaRPr lang="en-US" dirty="0"/>
          </a:p>
          <a:p>
            <a:pPr lvl="0">
              <a:buNone/>
            </a:pPr>
            <a:r>
              <a:rPr lang="en-US" b="1" dirty="0"/>
              <a:t>	***2.  </a:t>
            </a:r>
            <a:r>
              <a:rPr lang="en-US" b="1" u="sng" dirty="0"/>
              <a:t>jejunum-</a:t>
            </a:r>
            <a:r>
              <a:rPr lang="en-US" b="1" dirty="0"/>
              <a:t>-  bulk of chemical digestion &amp; nutrient absorption occurs here</a:t>
            </a:r>
            <a:endParaRPr lang="en-US" dirty="0"/>
          </a:p>
          <a:p>
            <a:pPr lvl="0">
              <a:buNone/>
            </a:pPr>
            <a:r>
              <a:rPr lang="en-US" b="1" dirty="0"/>
              <a:t>	3.  </a:t>
            </a:r>
            <a:r>
              <a:rPr lang="en-US" b="1" u="sng" dirty="0"/>
              <a:t>ileum </a:t>
            </a:r>
            <a:r>
              <a:rPr lang="en-US" b="1" dirty="0"/>
              <a:t> -- empties into the lg. intestine</a:t>
            </a:r>
            <a:endParaRPr lang="en-US" dirty="0"/>
          </a:p>
          <a:p>
            <a:pPr lvl="0">
              <a:buNone/>
            </a:pPr>
            <a:r>
              <a:rPr lang="en-US" b="1" dirty="0"/>
              <a:t>	C.  Internal Structures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help increase Surface Area by 600X!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 err="1"/>
              <a:t>villi</a:t>
            </a:r>
            <a:r>
              <a:rPr lang="en-US" b="1" dirty="0"/>
              <a:t>-  sm. Fingerlike projections</a:t>
            </a:r>
            <a:endParaRPr lang="en-US" dirty="0"/>
          </a:p>
          <a:p>
            <a:pPr lvl="0">
              <a:buNone/>
            </a:pPr>
            <a:r>
              <a:rPr lang="en-US" b="1" dirty="0"/>
              <a:t>	2.  </a:t>
            </a:r>
            <a:r>
              <a:rPr lang="en-US" b="1" u="sng" dirty="0" err="1"/>
              <a:t>microvilli</a:t>
            </a:r>
            <a:r>
              <a:rPr lang="en-US" b="1" dirty="0"/>
              <a:t>--  on </a:t>
            </a:r>
            <a:r>
              <a:rPr lang="en-US" b="1" dirty="0" err="1"/>
              <a:t>villi</a:t>
            </a:r>
            <a:r>
              <a:rPr lang="en-US" b="1" dirty="0"/>
              <a:t>:  like bristles on a brush</a:t>
            </a:r>
          </a:p>
          <a:p>
            <a:pPr lvl="0">
              <a:buNone/>
            </a:pPr>
            <a:r>
              <a:rPr lang="en-US" b="1" dirty="0">
                <a:hlinkClick r:id="rId2"/>
              </a:rPr>
              <a:t>WATCH VIDEO LINKED…In the Small Intestines</a:t>
            </a:r>
            <a:endParaRPr lang="en-US" b="1" dirty="0"/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ncr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6784" y="457200"/>
            <a:ext cx="5157216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IV.  </a:t>
            </a:r>
            <a:r>
              <a:rPr lang="en-US" b="1" u="sng" dirty="0"/>
              <a:t>Pancreas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A.  Major Characteristics</a:t>
            </a:r>
            <a:endParaRPr lang="en-US" dirty="0"/>
          </a:p>
          <a:p>
            <a:pPr lvl="0">
              <a:buNone/>
            </a:pPr>
            <a:r>
              <a:rPr lang="en-US" b="1" dirty="0"/>
              <a:t>1.  lies </a:t>
            </a:r>
            <a:r>
              <a:rPr lang="en-US" b="1" dirty="0" err="1"/>
              <a:t>btwn</a:t>
            </a:r>
            <a:r>
              <a:rPr lang="en-US" b="1" dirty="0"/>
              <a:t>. the stomach, duodenum and spleen</a:t>
            </a:r>
            <a:endParaRPr lang="en-US" dirty="0"/>
          </a:p>
          <a:p>
            <a:pPr lvl="0">
              <a:buNone/>
            </a:pPr>
            <a:r>
              <a:rPr lang="en-US" b="1" dirty="0"/>
              <a:t>2.  lumpy, and pinkish from blood vessels</a:t>
            </a:r>
            <a:endParaRPr lang="en-US" dirty="0"/>
          </a:p>
          <a:p>
            <a:pPr lvl="0">
              <a:buNone/>
            </a:pPr>
            <a:r>
              <a:rPr lang="en-US" b="1" dirty="0"/>
              <a:t>3.  exocrine gland creates enzymes and 1000ml of buffers (pH of 7.5 – 8.0)</a:t>
            </a:r>
            <a:endParaRPr lang="en-US" dirty="0"/>
          </a:p>
          <a:p>
            <a:pPr lvl="0">
              <a:buNone/>
            </a:pPr>
            <a:r>
              <a:rPr lang="en-US" b="1" dirty="0"/>
              <a:t>B.  Major Function = secretes insulin, glucagon and enzymes into blood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WATCH LINK…Liver</a:t>
            </a:r>
            <a:r>
              <a:rPr lang="en-US" dirty="0"/>
              <a:t>!</a:t>
            </a:r>
          </a:p>
        </p:txBody>
      </p:sp>
      <p:pic>
        <p:nvPicPr>
          <p:cNvPr id="4" name="Content Placeholder 3" descr="liver_large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4248" y="1417638"/>
            <a:ext cx="6400800" cy="5181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/>
              <a:t>V.  </a:t>
            </a:r>
            <a:r>
              <a:rPr lang="en-US" sz="3200" b="1" u="sng" dirty="0"/>
              <a:t>Liver: WATCH </a:t>
            </a:r>
            <a:r>
              <a:rPr lang="en-US" sz="3200" b="1" u="sng" dirty="0" err="1"/>
              <a:t>HYPERLINK</a:t>
            </a:r>
            <a:r>
              <a:rPr lang="en-US" sz="3200" b="1" u="sng" dirty="0" err="1">
                <a:hlinkClick r:id="rId2"/>
              </a:rPr>
              <a:t>Into</a:t>
            </a:r>
            <a:r>
              <a:rPr lang="en-US" sz="3200" b="1" u="sng" dirty="0">
                <a:hlinkClick r:id="rId2"/>
              </a:rPr>
              <a:t> the Blood stream</a:t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6388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/>
              <a:t>A.  Major Characteristics</a:t>
            </a:r>
            <a:endParaRPr lang="en-US" dirty="0"/>
          </a:p>
          <a:p>
            <a:pPr lvl="0">
              <a:buNone/>
            </a:pPr>
            <a:r>
              <a:rPr lang="en-US" b="1" dirty="0"/>
              <a:t>1.  largest organ; 3.3 lb, reddish-brown</a:t>
            </a:r>
            <a:endParaRPr lang="en-US" dirty="0"/>
          </a:p>
          <a:p>
            <a:pPr lvl="0">
              <a:buNone/>
            </a:pPr>
            <a:r>
              <a:rPr lang="en-US" b="1" dirty="0"/>
              <a:t>2.  essential for metabolism</a:t>
            </a:r>
            <a:endParaRPr lang="en-US" dirty="0"/>
          </a:p>
          <a:p>
            <a:pPr lvl="0">
              <a:buNone/>
            </a:pPr>
            <a:r>
              <a:rPr lang="en-US" b="1" dirty="0"/>
              <a:t>B.  Structure</a:t>
            </a:r>
            <a:endParaRPr lang="en-US" dirty="0"/>
          </a:p>
          <a:p>
            <a:pPr lvl="0">
              <a:buNone/>
            </a:pPr>
            <a:r>
              <a:rPr lang="en-US" b="1" dirty="0"/>
              <a:t>	1.  </a:t>
            </a:r>
            <a:r>
              <a:rPr lang="en-US" b="1" u="sng" dirty="0"/>
              <a:t>Hepatic Portal Arteries and Veins </a:t>
            </a:r>
            <a:r>
              <a:rPr lang="en-US" b="1" dirty="0">
                <a:sym typeface="Wingdings"/>
              </a:rPr>
              <a:t> 	transports blood to and from liver</a:t>
            </a:r>
            <a:endParaRPr lang="en-US" dirty="0"/>
          </a:p>
          <a:p>
            <a:pPr lvl="0">
              <a:buNone/>
            </a:pPr>
            <a:r>
              <a:rPr lang="en-US" b="1" dirty="0"/>
              <a:t>	2.  made of 100, 000 liver lobules with 	</a:t>
            </a:r>
            <a:r>
              <a:rPr lang="en-US" b="1" dirty="0" err="1"/>
              <a:t>hepatocytes</a:t>
            </a:r>
            <a:endParaRPr lang="en-US" dirty="0"/>
          </a:p>
          <a:p>
            <a:pPr lvl="0">
              <a:buNone/>
            </a:pPr>
            <a:r>
              <a:rPr lang="en-US" b="1" dirty="0"/>
              <a:t>	3.  </a:t>
            </a:r>
            <a:r>
              <a:rPr lang="en-US" b="1" u="sng" dirty="0"/>
              <a:t>Common Bile Duct </a:t>
            </a:r>
            <a:r>
              <a:rPr lang="en-US" b="1" dirty="0"/>
              <a:t>= from gall bladder 	(w/bile) to pancreas ( enzymes) to duodenum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Liver continued!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58674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/>
              <a:t>C.  Physiology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over 200 different functions </a:t>
            </a:r>
            <a:endParaRPr lang="en-US" dirty="0"/>
          </a:p>
          <a:p>
            <a:pPr lvl="0">
              <a:buNone/>
            </a:pPr>
            <a:r>
              <a:rPr lang="en-US" b="1" dirty="0"/>
              <a:t>	1.  Metabolic Regulation</a:t>
            </a:r>
            <a:endParaRPr lang="en-US" dirty="0"/>
          </a:p>
          <a:p>
            <a:pPr lvl="0">
              <a:buNone/>
            </a:pPr>
            <a:r>
              <a:rPr lang="en-US" b="1" dirty="0"/>
              <a:t>		a.  maintains blood glucose levels @ 90mg </a:t>
            </a:r>
            <a:endParaRPr lang="en-US" dirty="0"/>
          </a:p>
          <a:p>
            <a:pPr lvl="0">
              <a:buNone/>
            </a:pPr>
            <a:r>
              <a:rPr lang="en-US" b="1" dirty="0"/>
              <a:t>		b.  regulates lipid and protein metabolism</a:t>
            </a:r>
            <a:endParaRPr lang="en-US" dirty="0"/>
          </a:p>
          <a:p>
            <a:pPr lvl="0">
              <a:buNone/>
            </a:pPr>
            <a:r>
              <a:rPr lang="en-US" b="1" dirty="0"/>
              <a:t>		c.  **removes waste products like urea</a:t>
            </a:r>
            <a:endParaRPr lang="en-US" dirty="0"/>
          </a:p>
          <a:p>
            <a:pPr lvl="0">
              <a:buNone/>
            </a:pPr>
            <a:r>
              <a:rPr lang="en-US" b="1" dirty="0"/>
              <a:t>		d.  stores fat soluble vitamins and minerals 		like A, D, E, K, B</a:t>
            </a:r>
            <a:r>
              <a:rPr lang="en-US" b="1" baseline="-25000" dirty="0"/>
              <a:t>12</a:t>
            </a:r>
            <a:r>
              <a:rPr lang="en-US" b="1" dirty="0"/>
              <a:t>, Fe</a:t>
            </a:r>
            <a:endParaRPr lang="en-US" dirty="0"/>
          </a:p>
          <a:p>
            <a:pPr lvl="0">
              <a:buNone/>
            </a:pPr>
            <a:r>
              <a:rPr lang="en-US" b="1" dirty="0"/>
              <a:t>		e.  removes drugs!</a:t>
            </a:r>
            <a:endParaRPr lang="en-US" dirty="0"/>
          </a:p>
          <a:p>
            <a:pPr lvl="0">
              <a:buNone/>
            </a:pPr>
            <a:r>
              <a:rPr lang="en-US" b="1" dirty="0"/>
              <a:t>	2.  Regulates Composition of Blood</a:t>
            </a:r>
            <a:endParaRPr lang="en-US" dirty="0"/>
          </a:p>
          <a:p>
            <a:pPr lvl="0">
              <a:buNone/>
            </a:pPr>
            <a:r>
              <a:rPr lang="en-US" b="1" dirty="0"/>
              <a:t>		a.  phagocytes eat dead or old RBC’s</a:t>
            </a:r>
            <a:endParaRPr lang="en-US" dirty="0"/>
          </a:p>
          <a:p>
            <a:pPr lvl="0">
              <a:buNone/>
            </a:pPr>
            <a:r>
              <a:rPr lang="en-US" b="1" dirty="0"/>
              <a:t>		b.  Plasma synthesis</a:t>
            </a:r>
            <a:endParaRPr lang="en-US" dirty="0"/>
          </a:p>
          <a:p>
            <a:pPr lvl="0">
              <a:buNone/>
            </a:pPr>
            <a:r>
              <a:rPr lang="en-US" b="1" dirty="0"/>
              <a:t>		c.  removes hormones, antibodies and toxins!</a:t>
            </a:r>
          </a:p>
          <a:p>
            <a:pPr>
              <a:buNone/>
            </a:pPr>
            <a:r>
              <a:rPr lang="en-US" b="1" dirty="0"/>
              <a:t>		d.  ** makes and secretes bile</a:t>
            </a:r>
          </a:p>
          <a:p>
            <a:pPr>
              <a:buNone/>
            </a:pPr>
            <a:r>
              <a:rPr lang="en-US" b="1" dirty="0"/>
              <a:t>		e.  Function of Bile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u="sng" dirty="0">
                <a:sym typeface="Wingdings" pitchFamily="2" charset="2"/>
              </a:rPr>
              <a:t>emulsification</a:t>
            </a:r>
            <a:r>
              <a:rPr lang="en-US" b="1" dirty="0">
                <a:sym typeface="Wingdings" pitchFamily="2" charset="2"/>
              </a:rPr>
              <a:t>!! –&gt; </a:t>
            </a:r>
          </a:p>
          <a:p>
            <a:pPr>
              <a:buNone/>
            </a:pPr>
            <a:r>
              <a:rPr lang="en-US" b="1" dirty="0">
                <a:sym typeface="Wingdings" pitchFamily="2" charset="2"/>
              </a:rPr>
              <a:t>breaks down fats into sm. Droplets to increase SA!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D.  </a:t>
            </a:r>
            <a:r>
              <a:rPr lang="en-US" b="1" u="sng" dirty="0"/>
              <a:t>Liver Diseases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59276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/>
              <a:t>	1.  cirrhosis</a:t>
            </a:r>
            <a:r>
              <a:rPr lang="en-US" b="1" dirty="0">
                <a:sym typeface="Wingdings" pitchFamily="2" charset="2"/>
              </a:rPr>
              <a:t> turns hard (fibrosis/ scar 	tissue</a:t>
            </a:r>
            <a:endParaRPr lang="en-US" b="1" dirty="0"/>
          </a:p>
          <a:p>
            <a:pPr lvl="0">
              <a:buNone/>
            </a:pPr>
            <a:r>
              <a:rPr lang="en-US" b="1" dirty="0"/>
              <a:t>	2.  hepatitis</a:t>
            </a:r>
            <a:r>
              <a:rPr lang="en-US" b="1" dirty="0">
                <a:sym typeface="Wingdings" pitchFamily="2" charset="2"/>
              </a:rPr>
              <a:t>   viral , bacterial, or 	Sexual</a:t>
            </a:r>
            <a:endParaRPr lang="en-US" dirty="0"/>
          </a:p>
          <a:p>
            <a:pPr lvl="0">
              <a:buNone/>
            </a:pPr>
            <a:r>
              <a:rPr lang="en-US" b="1" dirty="0"/>
              <a:t>	3.  alcoholism</a:t>
            </a:r>
            <a:r>
              <a:rPr lang="en-US" b="1" dirty="0">
                <a:sym typeface="Wingdings" pitchFamily="2" charset="2"/>
              </a:rPr>
              <a:t>  liver gets hard from 	always having to remove toxins from 	blood</a:t>
            </a:r>
            <a:endParaRPr lang="en-US" dirty="0"/>
          </a:p>
          <a:p>
            <a:pPr lvl="0">
              <a:buNone/>
            </a:pPr>
            <a:r>
              <a:rPr lang="en-US" b="1" dirty="0"/>
              <a:t>VI.  </a:t>
            </a:r>
            <a:r>
              <a:rPr lang="en-US" b="1" u="sng" dirty="0"/>
              <a:t>Gall Bladder</a:t>
            </a:r>
            <a:endParaRPr lang="en-US" u="sng" dirty="0"/>
          </a:p>
          <a:p>
            <a:pPr lvl="0">
              <a:buNone/>
            </a:pPr>
            <a:r>
              <a:rPr lang="en-US" b="1" dirty="0"/>
              <a:t>	A.    Major Characteristics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hollow, green and  pea shaped</a:t>
            </a:r>
            <a:endParaRPr lang="en-US" dirty="0"/>
          </a:p>
          <a:p>
            <a:pPr lvl="0">
              <a:buNone/>
            </a:pPr>
            <a:r>
              <a:rPr lang="en-US" b="1" dirty="0"/>
              <a:t>	B.  </a:t>
            </a:r>
            <a:r>
              <a:rPr lang="en-US" b="1" u="sng" dirty="0"/>
              <a:t>Gall Stones </a:t>
            </a:r>
            <a:r>
              <a:rPr lang="en-US" b="1" dirty="0"/>
              <a:t>= salts become hard and 	block bile duct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VI.  Gall Bladder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gallblad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52400"/>
            <a:ext cx="3810000" cy="304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intestines</a:t>
            </a:r>
          </a:p>
        </p:txBody>
      </p:sp>
      <p:pic>
        <p:nvPicPr>
          <p:cNvPr id="4" name="Content Placeholder 3" descr="lgintest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371600"/>
            <a:ext cx="5257800" cy="40005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5031</TotalTime>
  <Words>931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Gill Sans MT</vt:lpstr>
      <vt:lpstr>Verdana</vt:lpstr>
      <vt:lpstr>Wingdings 2</vt:lpstr>
      <vt:lpstr>Solstice</vt:lpstr>
      <vt:lpstr>From Small Intestines to Anus </vt:lpstr>
      <vt:lpstr>III.  Small Intestines</vt:lpstr>
      <vt:lpstr>IV.  Pancreas </vt:lpstr>
      <vt:lpstr>WATCH LINK…Liver!</vt:lpstr>
      <vt:lpstr>V.  Liver: WATCH HYPERLINKInto the Blood stream </vt:lpstr>
      <vt:lpstr>Liver continued!</vt:lpstr>
      <vt:lpstr>D.  Liver Diseases </vt:lpstr>
      <vt:lpstr>VI.  Gall Bladder </vt:lpstr>
      <vt:lpstr>Large intestines</vt:lpstr>
      <vt:lpstr>VII.  Large Intestine WATCH HYPERLINK Functions!</vt:lpstr>
      <vt:lpstr>C.  Regions of Colon</vt:lpstr>
      <vt:lpstr>D.  Physiology </vt:lpstr>
      <vt:lpstr> F.  Defecation Reflex – a few times a day?? 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Small Intestines to Anus</dc:title>
  <dc:creator>mcowley</dc:creator>
  <cp:lastModifiedBy>Mary Cowley</cp:lastModifiedBy>
  <cp:revision>36</cp:revision>
  <dcterms:created xsi:type="dcterms:W3CDTF">2013-04-12T12:12:44Z</dcterms:created>
  <dcterms:modified xsi:type="dcterms:W3CDTF">2020-04-23T18:29:52Z</dcterms:modified>
</cp:coreProperties>
</file>