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341" r:id="rId3"/>
    <p:sldId id="340" r:id="rId4"/>
    <p:sldId id="342" r:id="rId5"/>
    <p:sldId id="343" r:id="rId6"/>
    <p:sldId id="344" r:id="rId7"/>
    <p:sldId id="279" r:id="rId8"/>
    <p:sldId id="262" r:id="rId9"/>
    <p:sldId id="280" r:id="rId10"/>
    <p:sldId id="281" r:id="rId11"/>
    <p:sldId id="257" r:id="rId12"/>
    <p:sldId id="282" r:id="rId13"/>
    <p:sldId id="314" r:id="rId14"/>
    <p:sldId id="286" r:id="rId15"/>
    <p:sldId id="315" r:id="rId16"/>
    <p:sldId id="283" r:id="rId17"/>
    <p:sldId id="264" r:id="rId18"/>
    <p:sldId id="351" r:id="rId19"/>
    <p:sldId id="284" r:id="rId20"/>
    <p:sldId id="261" r:id="rId21"/>
    <p:sldId id="347" r:id="rId22"/>
    <p:sldId id="266" r:id="rId23"/>
    <p:sldId id="285" r:id="rId24"/>
    <p:sldId id="260" r:id="rId25"/>
    <p:sldId id="259" r:id="rId26"/>
    <p:sldId id="316" r:id="rId27"/>
    <p:sldId id="29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89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08898-3BCB-4AE4-9F10-2560E9C5C333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B600E-B622-4143-ABC8-7D2A2C37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3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37057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FE7B2609-5A0A-433C-97D3-09537B34E1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5FFC4E-F69F-480D-9EA4-2C361A2E53F3}" type="slidenum">
              <a:rPr kumimoji="0" lang="en-US" altLang="en-US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pPr>
                <a:spcBef>
                  <a:spcPct val="0"/>
                </a:spcBef>
              </a:pPr>
              <a:t>20</a:t>
            </a:fld>
            <a:endParaRPr kumimoji="0" lang="en-US" altLang="en-US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1DCA479-2349-46C6-BE19-271EF002AA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4BA4505E-C6C2-4EE9-B8D5-0F873C3D4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Simpson’s Genetics worksheet.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do #1-4.  Honors do #4 - ___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7850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F55C27B6-BE01-414F-8DD1-02C5D007E1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8D1CC9-004A-4E8F-9F10-5EE81569FAFB}" type="slidenum">
              <a:rPr kumimoji="0" lang="en-US" altLang="en-US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pPr>
                <a:spcBef>
                  <a:spcPct val="0"/>
                </a:spcBef>
              </a:pPr>
              <a:t>24</a:t>
            </a:fld>
            <a:endParaRPr kumimoji="0" lang="en-US" altLang="en-US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605A617-3561-4C39-B09D-CA5948E214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3C4638F-2BEB-4AC7-8CDD-90F9457F7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Mendel’s First Experiment</a:t>
            </a:r>
          </a:p>
          <a:p>
            <a:r>
              <a:rPr lang="en-US" altLang="en-US"/>
              <a:t>He used purebred pea plants becausee they were easy to grow, had many characteristics to study, and they produced a lot of offspring.</a:t>
            </a:r>
          </a:p>
          <a:p>
            <a:r>
              <a:rPr lang="en-US" altLang="en-US"/>
              <a:t>P1 generation - parent generation --&gt; pure Tall X pure short</a:t>
            </a:r>
          </a:p>
          <a:p>
            <a:r>
              <a:rPr lang="en-US" altLang="en-US"/>
              <a:t>F1 generation - filial genratiooon --&gt; all Tall = 100% tall</a:t>
            </a:r>
          </a:p>
          <a:p>
            <a:endParaRPr lang="en-US" altLang="en-US"/>
          </a:p>
          <a:p>
            <a:r>
              <a:rPr lang="en-US" altLang="en-US"/>
              <a:t>It looked like the short trait disappeared!  Where did it go?  Was it hidden or eliminated?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7A7C5097-4D15-47BB-958A-7D3108090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3C29E9C-3F24-4551-98F2-13924D25DF15}" type="slidenum">
              <a:rPr kumimoji="0" lang="en-US" altLang="en-US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pPr>
                <a:spcBef>
                  <a:spcPct val="0"/>
                </a:spcBef>
              </a:pPr>
              <a:t>25</a:t>
            </a:fld>
            <a:endParaRPr kumimoji="0" lang="en-US" altLang="en-US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7BDDB92-A395-44A5-A794-40DD6B5D9F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5ABDC47-E872-4CDD-BF01-2778E9D37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D101C146-B42A-4500-A726-3B628F945B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4D37ED-254A-4ED3-9554-EA7C74158874}" type="slidenum">
              <a:rPr kumimoji="0" lang="en-US" altLang="en-US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pPr>
                <a:spcBef>
                  <a:spcPct val="0"/>
                </a:spcBef>
              </a:pPr>
              <a:t>26</a:t>
            </a:fld>
            <a:endParaRPr kumimoji="0" lang="en-US" altLang="en-US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FDE49D4-4672-46EF-8325-C5E6B39CDF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1313" y="703263"/>
            <a:ext cx="6176962" cy="3475037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55CA6606-10F9-46E4-AFD7-A2AAC818C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8A2614F3-C982-42E6-AD25-56C60E3AC4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BF5E44-7083-46BE-A977-DE0040B3A5A5}" type="slidenum">
              <a:rPr kumimoji="0" lang="en-US" altLang="en-US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pPr>
                <a:spcBef>
                  <a:spcPct val="0"/>
                </a:spcBef>
              </a:pPr>
              <a:t>27</a:t>
            </a:fld>
            <a:endParaRPr kumimoji="0" lang="en-US" altLang="en-US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51F4924-33F7-4B25-A5D9-F0D60B28E0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1313" y="703263"/>
            <a:ext cx="6176962" cy="3475037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2F887DD-39CB-4557-85CC-232DAC643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0F2ADC7-D3AF-4F17-A602-B16A920AA6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F85E89-F622-4521-AA86-8C00ED612A32}" type="slidenum">
              <a:rPr kumimoji="0" lang="en-US" altLang="en-US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pPr>
                <a:spcBef>
                  <a:spcPct val="0"/>
                </a:spcBef>
              </a:pPr>
              <a:t>8</a:t>
            </a:fld>
            <a:endParaRPr kumimoji="0" lang="en-US" altLang="en-US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1B12971-B4A1-43F6-9298-C7E6DE7014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6237682-8D6D-4E8C-AEA7-DC77AE501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80260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7598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2489ADF8-2D8F-4CEA-A635-CF828E82C1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F100F3-2CC2-480A-BC92-FBADBDFCCFE7}" type="slidenum">
              <a:rPr kumimoji="0" lang="en-US" altLang="en-US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pPr>
                <a:spcBef>
                  <a:spcPct val="0"/>
                </a:spcBef>
              </a:pPr>
              <a:t>11</a:t>
            </a:fld>
            <a:endParaRPr kumimoji="0" lang="en-US" altLang="en-US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B5D6733-4792-46C5-B11A-6C25EC8CC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D80BD35-49BA-411A-B4A5-398862A60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2201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52359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AB8F6489-3E56-4C79-8640-E249DD6293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C597F12-89ED-492F-9C7A-77826D6B9292}" type="slidenum">
              <a:rPr kumimoji="0" lang="en-US" altLang="en-US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pPr>
                <a:spcBef>
                  <a:spcPct val="0"/>
                </a:spcBef>
              </a:pPr>
              <a:t>17</a:t>
            </a:fld>
            <a:endParaRPr kumimoji="0" lang="en-US" altLang="en-US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16A5C97-4919-40F4-B123-03ECD2075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85005C5-B827-4DF1-99FD-A445A037B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class do the Simpson’s genetics lab.  Academic complete #1-4.  Honors start @ #4.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4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304800"/>
            <a:ext cx="10363200" cy="1206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625600" y="1600200"/>
            <a:ext cx="50800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8800" y="1600200"/>
            <a:ext cx="508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F6FB890-7D6B-4BA5-8E27-4CF90F4512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AC52936-1F4F-4792-B0F4-CFBB487D0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2E09BADA-60D9-479F-8156-FFD370226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5F478-BDCA-4CF5-A85A-A287915CC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19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304800"/>
            <a:ext cx="10363200" cy="1206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625600" y="1600200"/>
            <a:ext cx="10363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5EDF76D-6F59-4208-90F9-DFBC484AB2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44EB226-751E-4829-B73D-D17F62E599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909393D7-6039-41D0-9679-005724E7A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EA534-ECBF-42EE-9AFE-F065523DC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3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304800"/>
            <a:ext cx="10363200" cy="1206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25600" y="1600200"/>
            <a:ext cx="10363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A3D4AD1-43C3-4D68-B9FE-EBEA21C3C0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4219067-9BF1-41E3-93CB-EF28EBE6B4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26E7CA8D-A7DC-4261-8970-212A5EC88B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8DEF1-33A0-4EF0-AF8B-167054E974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97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  <p:sldLayoutId id="2147483671" r:id="rId19"/>
    <p:sldLayoutId id="2147483672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8722F-19FB-453E-A2D1-30EC6D5A5D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Genetics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0C508-0CD9-4C5F-BB28-141E149D19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99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440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Genotype</a:t>
            </a:r>
            <a:r>
              <a:rPr lang="en-US" sz="4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</a:t>
            </a:r>
            <a:r>
              <a:rPr lang="en-US" sz="440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Phenotype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genes of the organism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the organism looks like</a:t>
            </a: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7819" y="2409557"/>
            <a:ext cx="9183960" cy="3902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0CE04EF-C717-49D4-9DF8-90A4411EF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914400"/>
            <a:ext cx="7772400" cy="1435100"/>
          </a:xfrm>
        </p:spPr>
        <p:txBody>
          <a:bodyPr/>
          <a:lstStyle/>
          <a:p>
            <a:pPr algn="ctr" eaLnBrk="1" hangingPunct="1"/>
            <a:r>
              <a:rPr lang="en-US" altLang="en-US" sz="26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You inherit two alleles for each gene (trait).</a:t>
            </a:r>
            <a:br>
              <a:rPr lang="en-US" altLang="en-US" sz="2600" b="1" dirty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br>
              <a:rPr lang="en-US" altLang="en-US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r>
              <a:rPr lang="en-US" altLang="en-US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1 from MOM!   		           1 from DAD!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F9E973D-C0C5-4593-A627-D220807EBB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43200" y="2286000"/>
            <a:ext cx="3505200" cy="19812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rgbClr val="0070C0"/>
                </a:solidFill>
                <a:latin typeface="Arial" panose="020B0604020202020204" pitchFamily="34" charset="0"/>
              </a:rPr>
              <a:t>PHENOTYPE</a:t>
            </a:r>
            <a:r>
              <a:rPr lang="en-US" altLang="en-US" dirty="0">
                <a:solidFill>
                  <a:srgbClr val="0070C0"/>
                </a:solidFill>
                <a:latin typeface="Arial" panose="020B0604020202020204" pitchFamily="34" charset="0"/>
              </a:rPr>
              <a:t> –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physical characteristics that you </a:t>
            </a:r>
            <a:r>
              <a:rPr lang="en-US" altLang="en-US" b="1" dirty="0">
                <a:solidFill>
                  <a:srgbClr val="00FF00"/>
                </a:solidFill>
                <a:latin typeface="Arial" panose="020B0604020202020204" pitchFamily="34" charset="0"/>
              </a:rPr>
              <a:t>SEE</a:t>
            </a:r>
            <a:endParaRPr lang="en-US" altLang="en-US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9712" name="Rectangle 16">
            <a:extLst>
              <a:ext uri="{FF2B5EF4-FFF2-40B4-BE49-F238E27FC236}">
                <a16:creationId xmlns:a16="http://schemas.microsoft.com/office/drawing/2014/main" id="{D4D92475-E2B5-4A05-B205-971726DE092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543800" y="2286000"/>
            <a:ext cx="3124200" cy="213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Ex. Straight hair, red  hair, freckles, lactose intolerant, tall, blue eyes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29708" name="Picture 12" descr="pe01000_">
            <a:extLst>
              <a:ext uri="{FF2B5EF4-FFF2-40B4-BE49-F238E27FC236}">
                <a16:creationId xmlns:a16="http://schemas.microsoft.com/office/drawing/2014/main" id="{D7DE16AC-E72C-4F6D-B5A5-F8CAC962B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52700"/>
            <a:ext cx="22415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6" name="AutoShape 20">
            <a:extLst>
              <a:ext uri="{FF2B5EF4-FFF2-40B4-BE49-F238E27FC236}">
                <a16:creationId xmlns:a16="http://schemas.microsoft.com/office/drawing/2014/main" id="{2345936E-0AF0-45A5-8D18-83D79BB6D0B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867400" y="1447800"/>
            <a:ext cx="1524000" cy="990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913 w 21600"/>
              <a:gd name="T13" fmla="*/ 14171 h 21600"/>
              <a:gd name="T14" fmla="*/ 20687 w 21600"/>
              <a:gd name="T15" fmla="*/ 166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400"/>
                </a:lnTo>
                <a:lnTo>
                  <a:pt x="9920" y="6400"/>
                </a:lnTo>
                <a:lnTo>
                  <a:pt x="9920" y="14171"/>
                </a:lnTo>
                <a:lnTo>
                  <a:pt x="4480" y="14171"/>
                </a:lnTo>
                <a:lnTo>
                  <a:pt x="4480" y="9257"/>
                </a:lnTo>
                <a:lnTo>
                  <a:pt x="0" y="15429"/>
                </a:lnTo>
                <a:lnTo>
                  <a:pt x="4480" y="21600"/>
                </a:lnTo>
                <a:lnTo>
                  <a:pt x="4480" y="16686"/>
                </a:lnTo>
                <a:lnTo>
                  <a:pt x="17120" y="16686"/>
                </a:lnTo>
                <a:lnTo>
                  <a:pt x="17120" y="21600"/>
                </a:lnTo>
                <a:lnTo>
                  <a:pt x="21600" y="15429"/>
                </a:lnTo>
                <a:lnTo>
                  <a:pt x="17120" y="9257"/>
                </a:lnTo>
                <a:lnTo>
                  <a:pt x="17120" y="14171"/>
                </a:lnTo>
                <a:lnTo>
                  <a:pt x="11680" y="14171"/>
                </a:lnTo>
                <a:lnTo>
                  <a:pt x="11680" y="6400"/>
                </a:lnTo>
                <a:lnTo>
                  <a:pt x="15120" y="6400"/>
                </a:lnTo>
                <a:lnTo>
                  <a:pt x="10800" y="0"/>
                </a:lnTo>
                <a:close/>
              </a:path>
            </a:pathLst>
          </a:cu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Text Box 22">
            <a:extLst>
              <a:ext uri="{FF2B5EF4-FFF2-40B4-BE49-F238E27FC236}">
                <a16:creationId xmlns:a16="http://schemas.microsoft.com/office/drawing/2014/main" id="{82E92AD1-C7BA-4882-B28D-E424FFF2D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36245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20" name="Rectangle 24">
            <a:extLst>
              <a:ext uri="{FF2B5EF4-FFF2-40B4-BE49-F238E27FC236}">
                <a16:creationId xmlns:a16="http://schemas.microsoft.com/office/drawing/2014/main" id="{FE147A33-7AC7-443A-A961-7A14E7D2B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876800"/>
            <a:ext cx="3505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u="sng" dirty="0">
                <a:solidFill>
                  <a:srgbClr val="0070C0"/>
                </a:solidFill>
                <a:latin typeface="Arial" panose="020B0604020202020204" pitchFamily="34" charset="0"/>
              </a:rPr>
              <a:t>GENOTYPE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</a:rPr>
              <a:t>– </a:t>
            </a: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genetic makeup represented by letters</a:t>
            </a:r>
            <a:endParaRPr lang="en-US" altLang="en-US" sz="2800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29721" name="Rectangle 25">
            <a:extLst>
              <a:ext uri="{FF2B5EF4-FFF2-40B4-BE49-F238E27FC236}">
                <a16:creationId xmlns:a16="http://schemas.microsoft.com/office/drawing/2014/main" id="{E9FA119A-80FF-46D6-9C31-E721A2E4D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876800"/>
            <a:ext cx="297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Ex. RR, Tt, Ff, gg, </a:t>
            </a:r>
            <a:r>
              <a:rPr lang="en-US" altLang="en-US" sz="2800" dirty="0" err="1">
                <a:solidFill>
                  <a:schemeClr val="tx2"/>
                </a:solidFill>
                <a:latin typeface="Arial" panose="020B0604020202020204" pitchFamily="34" charset="0"/>
              </a:rPr>
              <a:t>Yy</a:t>
            </a: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tx2"/>
                </a:solidFill>
                <a:latin typeface="Arial" panose="020B0604020202020204" pitchFamily="34" charset="0"/>
              </a:rPr>
              <a:t>EePp</a:t>
            </a:r>
            <a:endParaRPr lang="en-US" altLang="en-US" sz="2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733" name="WordArt 1028">
            <a:extLst>
              <a:ext uri="{FF2B5EF4-FFF2-40B4-BE49-F238E27FC236}">
                <a16:creationId xmlns:a16="http://schemas.microsoft.com/office/drawing/2014/main" id="{AA0D5F95-7DE6-4ACF-9643-AA79EE2140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152401"/>
            <a:ext cx="5867400" cy="1084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000" kern="10">
                <a:ln w="254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Cooper Black" panose="0208090404030B020404" pitchFamily="18" charset="0"/>
              </a:rPr>
              <a:t>Mendel's Key Terms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  <p:bldP spid="29712" grpId="0" build="p" autoUpdateAnimBg="0"/>
      <p:bldP spid="29720" grpId="0" build="p" autoUpdateAnimBg="0"/>
      <p:bldP spid="2972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359229" y="424542"/>
            <a:ext cx="10994570" cy="64334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3000" b="0" i="0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3000" b="1" i="0" u="sng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Allele</a:t>
            </a:r>
            <a:r>
              <a:rPr lang="en-US" sz="30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one or more versions of a gene.</a:t>
            </a:r>
          </a:p>
          <a:p>
            <a:pPr marL="685800" marR="0" lvl="2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Located at a specific position on a specific chromosome</a:t>
            </a:r>
          </a:p>
          <a:p>
            <a:pPr marL="228600" marR="0" lvl="0" indent="-38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r>
              <a:rPr lang="en-US" sz="3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												Dad’s </a:t>
            </a:r>
            <a:endParaRPr sz="3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1" i="0" u="sng" strike="noStrike" cap="none" baseline="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Dominant Allele</a:t>
            </a:r>
            <a:r>
              <a:rPr lang="en-US" sz="3000" b="1" i="0" strike="noStrike" cap="none" baseline="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														</a:t>
            </a:r>
            <a:r>
              <a:rPr lang="en-US" sz="3000" i="0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Allele</a:t>
            </a:r>
            <a:endParaRPr lang="en-US" sz="3000" i="0" u="sng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1" i="0" u="none" strike="noStrike" cap="none" baseline="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will be expressed.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1" i="0" u="none" strike="noStrike" cap="none" baseline="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 “masks” other alleles.											Mom’s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1" i="0" u="none" strike="noStrike" cap="none" baseline="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Written in upper case.											Allele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1" i="0" u="sng" strike="noStrike" cap="none" baseline="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Recessive Allele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1" i="0" u="none" strike="noStrike" cap="none" baseline="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It will only be expressed if the dominant allele is not present.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1" i="0" u="none" strike="noStrike" cap="none" baseline="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Written in lowercase. </a:t>
            </a: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6514" y="1437819"/>
            <a:ext cx="3708400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>
            <a:extLst>
              <a:ext uri="{FF2B5EF4-FFF2-40B4-BE49-F238E27FC236}">
                <a16:creationId xmlns:a16="http://schemas.microsoft.com/office/drawing/2014/main" id="{68F18C8B-4707-4BEE-8989-3D47CB434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28870"/>
            <a:ext cx="6320183" cy="561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 descr="hm00371_">
            <a:extLst>
              <a:ext uri="{FF2B5EF4-FFF2-40B4-BE49-F238E27FC236}">
                <a16:creationId xmlns:a16="http://schemas.microsoft.com/office/drawing/2014/main" id="{8D439693-A4F0-423E-B52D-958CC84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33601"/>
            <a:ext cx="12192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 descr="hm00370_">
            <a:extLst>
              <a:ext uri="{FF2B5EF4-FFF2-40B4-BE49-F238E27FC236}">
                <a16:creationId xmlns:a16="http://schemas.microsoft.com/office/drawing/2014/main" id="{B64816BE-DA5C-414B-BC91-466B5FA39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12192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8">
            <a:extLst>
              <a:ext uri="{FF2B5EF4-FFF2-40B4-BE49-F238E27FC236}">
                <a16:creationId xmlns:a16="http://schemas.microsoft.com/office/drawing/2014/main" id="{1EDE3402-8B51-47C8-996D-CBB110D5A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2004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3399FF"/>
                </a:solidFill>
                <a:latin typeface="Arial" panose="020B0604020202020204" pitchFamily="34" charset="0"/>
              </a:rPr>
              <a:t>Paternal</a:t>
            </a:r>
          </a:p>
        </p:txBody>
      </p:sp>
      <p:sp>
        <p:nvSpPr>
          <p:cNvPr id="29702" name="Text Box 9">
            <a:extLst>
              <a:ext uri="{FF2B5EF4-FFF2-40B4-BE49-F238E27FC236}">
                <a16:creationId xmlns:a16="http://schemas.microsoft.com/office/drawing/2014/main" id="{37A68B5E-9011-4E85-A366-E82D31BF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2004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3399FF"/>
                </a:solidFill>
                <a:latin typeface="Arial" panose="020B0604020202020204" pitchFamily="34" charset="0"/>
              </a:rPr>
              <a:t>Maternal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0">
            <a:extLst>
              <a:ext uri="{FF2B5EF4-FFF2-40B4-BE49-F238E27FC236}">
                <a16:creationId xmlns:a16="http://schemas.microsoft.com/office/drawing/2014/main" id="{D5668D76-872B-4774-AC4A-B57F0D0E0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Rectangle 2">
            <a:extLst>
              <a:ext uri="{FF2B5EF4-FFF2-40B4-BE49-F238E27FC236}">
                <a16:creationId xmlns:a16="http://schemas.microsoft.com/office/drawing/2014/main" id="{68062B14-D8BB-4604-92F8-03934FD34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7772400" cy="8255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Genes on Chromosomes</a:t>
            </a:r>
          </a:p>
        </p:txBody>
      </p:sp>
      <p:pic>
        <p:nvPicPr>
          <p:cNvPr id="32772" name="Picture 5" descr="hm00371_">
            <a:extLst>
              <a:ext uri="{FF2B5EF4-FFF2-40B4-BE49-F238E27FC236}">
                <a16:creationId xmlns:a16="http://schemas.microsoft.com/office/drawing/2014/main" id="{9001AA48-7862-4F15-939E-5F90AD80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142380"/>
            <a:ext cx="12192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hm00370_">
            <a:extLst>
              <a:ext uri="{FF2B5EF4-FFF2-40B4-BE49-F238E27FC236}">
                <a16:creationId xmlns:a16="http://schemas.microsoft.com/office/drawing/2014/main" id="{9B36F287-94A7-4010-BC4A-F4A51B7C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2380"/>
            <a:ext cx="12192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5">
            <a:extLst>
              <a:ext uri="{FF2B5EF4-FFF2-40B4-BE49-F238E27FC236}">
                <a16:creationId xmlns:a16="http://schemas.microsoft.com/office/drawing/2014/main" id="{1620CE6A-6BA0-470F-BA76-C32DE2696402}"/>
              </a:ext>
            </a:extLst>
          </p:cNvPr>
          <p:cNvGrpSpPr>
            <a:grpSpLocks/>
          </p:cNvGrpSpPr>
          <p:nvPr/>
        </p:nvGrpSpPr>
        <p:grpSpPr bwMode="auto">
          <a:xfrm>
            <a:off x="3352801" y="762000"/>
            <a:ext cx="5915025" cy="2209800"/>
            <a:chOff x="1152" y="528"/>
            <a:chExt cx="3726" cy="1392"/>
          </a:xfrm>
        </p:grpSpPr>
        <p:grpSp>
          <p:nvGrpSpPr>
            <p:cNvPr id="32776" name="Group 24">
              <a:extLst>
                <a:ext uri="{FF2B5EF4-FFF2-40B4-BE49-F238E27FC236}">
                  <a16:creationId xmlns:a16="http://schemas.microsoft.com/office/drawing/2014/main" id="{3D3EC6D1-98FA-40AB-8567-156A454382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720"/>
              <a:ext cx="2496" cy="1200"/>
              <a:chOff x="1152" y="720"/>
              <a:chExt cx="2496" cy="1200"/>
            </a:xfrm>
          </p:grpSpPr>
          <p:sp>
            <p:nvSpPr>
              <p:cNvPr id="32778" name="Oval 10">
                <a:extLst>
                  <a:ext uri="{FF2B5EF4-FFF2-40B4-BE49-F238E27FC236}">
                    <a16:creationId xmlns:a16="http://schemas.microsoft.com/office/drawing/2014/main" id="{30D21105-1ACC-4668-94DF-DE6319739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1632"/>
                <a:ext cx="720" cy="288"/>
              </a:xfrm>
              <a:prstGeom prst="ellips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Symbol" panose="05050102010706020507" pitchFamily="18" charset="2"/>
                  <a:buChar char="¨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32779" name="Oval 11">
                <a:extLst>
                  <a:ext uri="{FF2B5EF4-FFF2-40B4-BE49-F238E27FC236}">
                    <a16:creationId xmlns:a16="http://schemas.microsoft.com/office/drawing/2014/main" id="{751F5595-6AC0-4681-8D1C-1F1EC6A78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632"/>
                <a:ext cx="864" cy="288"/>
              </a:xfrm>
              <a:prstGeom prst="ellips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Symbol" panose="05050102010706020507" pitchFamily="18" charset="2"/>
                  <a:buChar char="¨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32780" name="Rectangle 13">
                <a:extLst>
                  <a:ext uri="{FF2B5EF4-FFF2-40B4-BE49-F238E27FC236}">
                    <a16:creationId xmlns:a16="http://schemas.microsoft.com/office/drawing/2014/main" id="{BFF4318C-3163-4A66-86B9-495C92050E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632"/>
                <a:ext cx="192" cy="240"/>
              </a:xfrm>
              <a:prstGeom prst="rect">
                <a:avLst/>
              </a:prstGeom>
              <a:noFill/>
              <a:ln w="38100" cap="sq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Symbol" panose="05050102010706020507" pitchFamily="18" charset="2"/>
                  <a:buChar char="¨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32781" name="Rectangle 14">
                <a:extLst>
                  <a:ext uri="{FF2B5EF4-FFF2-40B4-BE49-F238E27FC236}">
                    <a16:creationId xmlns:a16="http://schemas.microsoft.com/office/drawing/2014/main" id="{C0E3547B-C282-444E-AA04-5DD21901A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240"/>
              </a:xfrm>
              <a:prstGeom prst="rect">
                <a:avLst/>
              </a:prstGeom>
              <a:noFill/>
              <a:ln w="38100" cap="sq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Symbol" panose="05050102010706020507" pitchFamily="18" charset="2"/>
                  <a:buChar char="¨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>
                  <a:latin typeface="Arial Rounded MT Bold" panose="020F0704030504030204" pitchFamily="34" charset="0"/>
                </a:endParaRPr>
              </a:p>
            </p:txBody>
          </p:sp>
          <p:grpSp>
            <p:nvGrpSpPr>
              <p:cNvPr id="32782" name="Group 22">
                <a:extLst>
                  <a:ext uri="{FF2B5EF4-FFF2-40B4-BE49-F238E27FC236}">
                    <a16:creationId xmlns:a16="http://schemas.microsoft.com/office/drawing/2014/main" id="{B9AFB47B-F7C6-43BD-B69E-FCC82B04F3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720"/>
                <a:ext cx="1632" cy="912"/>
                <a:chOff x="1344" y="720"/>
                <a:chExt cx="1632" cy="912"/>
              </a:xfrm>
            </p:grpSpPr>
            <p:sp>
              <p:nvSpPr>
                <p:cNvPr id="32783" name="Line 15">
                  <a:extLst>
                    <a:ext uri="{FF2B5EF4-FFF2-40B4-BE49-F238E27FC236}">
                      <a16:creationId xmlns:a16="http://schemas.microsoft.com/office/drawing/2014/main" id="{7D0C4458-9BA2-4D79-9DD9-8A75EFA588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44" y="720"/>
                  <a:ext cx="1632" cy="864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2784" name="Line 16">
                  <a:extLst>
                    <a:ext uri="{FF2B5EF4-FFF2-40B4-BE49-F238E27FC236}">
                      <a16:creationId xmlns:a16="http://schemas.microsoft.com/office/drawing/2014/main" id="{EE08011D-0EDA-4E21-AFE6-8EFC437471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48" y="720"/>
                  <a:ext cx="28" cy="912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777" name="Text Box 17">
              <a:extLst>
                <a:ext uri="{FF2B5EF4-FFF2-40B4-BE49-F238E27FC236}">
                  <a16:creationId xmlns:a16="http://schemas.microsoft.com/office/drawing/2014/main" id="{CDCEEA94-0555-462C-A9FA-2FD4759E8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528"/>
              <a:ext cx="185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u="sng">
                  <a:solidFill>
                    <a:srgbClr val="FFFFFF"/>
                  </a:solidFill>
                  <a:latin typeface="Arial" panose="020B0604020202020204" pitchFamily="34" charset="0"/>
                </a:rPr>
                <a:t>Alleles</a:t>
              </a:r>
              <a:r>
                <a:rPr lang="en-US" altLang="en-US" sz="2000" b="1">
                  <a:solidFill>
                    <a:srgbClr val="FFFFFF"/>
                  </a:solidFill>
                  <a:latin typeface="Arial" panose="020B0604020202020204" pitchFamily="34" charset="0"/>
                </a:rPr>
                <a:t> – two forms of the same gene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22961693-39D7-485F-9757-C55E65B26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5461" y="1335157"/>
            <a:ext cx="9621078" cy="44958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Law of Complete Dominance</a:t>
            </a:r>
            <a:r>
              <a:rPr lang="en-US" altLang="en-US" dirty="0">
                <a:latin typeface="Arial" panose="020B0604020202020204" pitchFamily="34" charset="0"/>
              </a:rPr>
              <a:t>:  when there is a dominant allele and a recessive allele inherited together for a particular gene, the </a:t>
            </a:r>
            <a:r>
              <a:rPr lang="en-US" altLang="en-US" b="1" u="sng" dirty="0">
                <a:solidFill>
                  <a:srgbClr val="00B050"/>
                </a:solidFill>
                <a:latin typeface="Arial" panose="020B0604020202020204" pitchFamily="34" charset="0"/>
              </a:rPr>
              <a:t>dominant</a:t>
            </a:r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allele will be expressed.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0C151C47-6BD6-430A-B99E-B5FD3A8783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304800"/>
            <a:ext cx="77724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3600" b="1">
                <a:latin typeface="Century Schoolbook" panose="02040604050505020304" pitchFamily="18" charset="0"/>
              </a:rPr>
              <a:t>Mendel’s Law of Heredity</a:t>
            </a:r>
          </a:p>
        </p:txBody>
      </p:sp>
      <p:sp>
        <p:nvSpPr>
          <p:cNvPr id="23556" name="WordArt 6">
            <a:extLst>
              <a:ext uri="{FF2B5EF4-FFF2-40B4-BE49-F238E27FC236}">
                <a16:creationId xmlns:a16="http://schemas.microsoft.com/office/drawing/2014/main" id="{69E207BA-7458-42D1-8360-CDCEEBB2BD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858191"/>
            <a:ext cx="1143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59"/>
              </a:avLst>
            </a:prstTxWarp>
          </a:bodyPr>
          <a:lstStyle/>
          <a:p>
            <a:pPr algn="ctr"/>
            <a:r>
              <a:rPr lang="en-US" sz="7200" kern="10" dirty="0">
                <a:ln w="25400" cap="sq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23557" name="Text Box 7">
            <a:extLst>
              <a:ext uri="{FF2B5EF4-FFF2-40B4-BE49-F238E27FC236}">
                <a16:creationId xmlns:a16="http://schemas.microsoft.com/office/drawing/2014/main" id="{C6898107-301B-4D6A-9448-BB2D6651D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546726"/>
            <a:ext cx="1905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00B050"/>
                </a:solidFill>
                <a:latin typeface="Arial" panose="020B0604020202020204" pitchFamily="34" charset="0"/>
              </a:rPr>
              <a:t>Dominant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B050"/>
                </a:solidFill>
                <a:latin typeface="Arial" panose="020B0604020202020204" pitchFamily="34" charset="0"/>
              </a:rPr>
              <a:t>Red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B050"/>
                </a:solidFill>
                <a:latin typeface="Arial" panose="020B0604020202020204" pitchFamily="34" charset="0"/>
              </a:rPr>
              <a:t>hair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B050"/>
                </a:solidFill>
                <a:latin typeface="Arial" panose="020B0604020202020204" pitchFamily="34" charset="0"/>
              </a:rPr>
              <a:t>allele</a:t>
            </a:r>
          </a:p>
        </p:txBody>
      </p:sp>
      <p:sp>
        <p:nvSpPr>
          <p:cNvPr id="23558" name="WordArt 9">
            <a:extLst>
              <a:ext uri="{FF2B5EF4-FFF2-40B4-BE49-F238E27FC236}">
                <a16:creationId xmlns:a16="http://schemas.microsoft.com/office/drawing/2014/main" id="{62C9B48E-F425-49BE-AC74-ED0AC20C48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0" y="2478157"/>
            <a:ext cx="1749287" cy="24781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kern="10" dirty="0">
                <a:ln w="25400" cap="sq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</a:p>
        </p:txBody>
      </p:sp>
      <p:sp>
        <p:nvSpPr>
          <p:cNvPr id="23559" name="WordArt 10">
            <a:extLst>
              <a:ext uri="{FF2B5EF4-FFF2-40B4-BE49-F238E27FC236}">
                <a16:creationId xmlns:a16="http://schemas.microsoft.com/office/drawing/2014/main" id="{10B6D92B-E8D5-4410-BF7F-E0DE4AD006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00600" y="3429000"/>
            <a:ext cx="533400" cy="14103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kern="10" dirty="0">
                <a:ln w="25400" cap="sq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23560" name="Text Box 11">
            <a:extLst>
              <a:ext uri="{FF2B5EF4-FFF2-40B4-BE49-F238E27FC236}">
                <a16:creationId xmlns:a16="http://schemas.microsoft.com/office/drawing/2014/main" id="{5A50D4FE-2EEE-4B14-97A2-AA2150C5D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546726"/>
            <a:ext cx="1905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Recessive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B050"/>
                </a:solidFill>
                <a:latin typeface="Arial" panose="020B0604020202020204" pitchFamily="34" charset="0"/>
              </a:rPr>
              <a:t>Blonde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B050"/>
                </a:solidFill>
                <a:latin typeface="Arial" panose="020B0604020202020204" pitchFamily="34" charset="0"/>
              </a:rPr>
              <a:t>hair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B050"/>
                </a:solidFill>
                <a:latin typeface="Arial" panose="020B0604020202020204" pitchFamily="34" charset="0"/>
              </a:rPr>
              <a:t>allele</a:t>
            </a:r>
          </a:p>
        </p:txBody>
      </p:sp>
      <p:sp>
        <p:nvSpPr>
          <p:cNvPr id="23561" name="Text Box 12">
            <a:extLst>
              <a:ext uri="{FF2B5EF4-FFF2-40B4-BE49-F238E27FC236}">
                <a16:creationId xmlns:a16="http://schemas.microsoft.com/office/drawing/2014/main" id="{34EA7677-F835-419A-BAB8-23A4B71FF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1" y="5638801"/>
            <a:ext cx="27209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00B050"/>
                </a:solidFill>
                <a:latin typeface="Arial" panose="020B0604020202020204" pitchFamily="34" charset="0"/>
              </a:rPr>
              <a:t>Express the dominant allele for red hair</a:t>
            </a:r>
          </a:p>
        </p:txBody>
      </p:sp>
      <p:sp>
        <p:nvSpPr>
          <p:cNvPr id="23562" name="AutoShape 13">
            <a:extLst>
              <a:ext uri="{FF2B5EF4-FFF2-40B4-BE49-F238E27FC236}">
                <a16:creationId xmlns:a16="http://schemas.microsoft.com/office/drawing/2014/main" id="{A3292E3A-2B38-4349-A102-97C361D12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4958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>
              <a:solidFill>
                <a:srgbClr val="66FF33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563" name="AutoShape 15">
            <a:extLst>
              <a:ext uri="{FF2B5EF4-FFF2-40B4-BE49-F238E27FC236}">
                <a16:creationId xmlns:a16="http://schemas.microsoft.com/office/drawing/2014/main" id="{1DFF31A1-2E0B-4397-9524-93CC7E9A4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695009"/>
            <a:ext cx="1143000" cy="800791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3399FF"/>
          </a:solidFill>
          <a:ln w="12700" cap="sq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848138" y="473529"/>
            <a:ext cx="10548731" cy="57415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Heterozygous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Hybrid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Having 2 different alleles for a gene</a:t>
            </a:r>
          </a:p>
          <a:p>
            <a:pPr marL="6858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Homozygous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Same;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purebred</a:t>
            </a: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2 of the same alleles for a gene</a:t>
            </a: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l="11660" r="14834"/>
          <a:stretch/>
        </p:blipFill>
        <p:spPr>
          <a:xfrm>
            <a:off x="6083300" y="2213113"/>
            <a:ext cx="5524500" cy="3460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4E9A839A-11FD-4357-BD25-D384660C4A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4191000"/>
            <a:ext cx="3657600" cy="1524000"/>
          </a:xfrm>
          <a:solidFill>
            <a:srgbClr val="FF0066"/>
          </a:solidFill>
        </p:spPr>
        <p:txBody>
          <a:bodyPr/>
          <a:lstStyle/>
          <a:p>
            <a:pPr marL="339725" indent="-339725"/>
            <a:r>
              <a:rPr lang="en-US" altLang="en-US" sz="3000" b="1">
                <a:solidFill>
                  <a:srgbClr val="000000"/>
                </a:solidFill>
                <a:latin typeface="Arial" panose="020B0604020202020204" pitchFamily="34" charset="0"/>
              </a:rPr>
              <a:t>When both alleles are the</a:t>
            </a:r>
            <a:r>
              <a:rPr lang="en-US" altLang="en-US" sz="3000" b="1">
                <a:latin typeface="Arial" panose="020B0604020202020204" pitchFamily="34" charset="0"/>
              </a:rPr>
              <a:t> </a:t>
            </a:r>
            <a:r>
              <a:rPr lang="en-US" altLang="en-US" sz="3000" b="1">
                <a:solidFill>
                  <a:srgbClr val="00FF00"/>
                </a:solidFill>
                <a:latin typeface="Arial" panose="020B0604020202020204" pitchFamily="34" charset="0"/>
              </a:rPr>
              <a:t>SAME</a:t>
            </a:r>
            <a:r>
              <a:rPr lang="en-US" altLang="en-US" sz="3000" b="1">
                <a:latin typeface="Arial" panose="020B0604020202020204" pitchFamily="34" charset="0"/>
              </a:rPr>
              <a:t> </a:t>
            </a:r>
            <a:r>
              <a:rPr lang="en-US" altLang="en-US" sz="3000" b="1">
                <a:solidFill>
                  <a:srgbClr val="000000"/>
                </a:solidFill>
                <a:latin typeface="Arial" panose="020B0604020202020204" pitchFamily="34" charset="0"/>
              </a:rPr>
              <a:t>it is called</a:t>
            </a:r>
            <a:endParaRPr lang="en-US" altLang="en-US" sz="30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D845192E-A2FB-4422-BDA6-C1A71D38A90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705600" y="4191000"/>
            <a:ext cx="3810000" cy="1524000"/>
          </a:xfrm>
          <a:solidFill>
            <a:srgbClr val="66FF33"/>
          </a:solidFill>
        </p:spPr>
        <p:txBody>
          <a:bodyPr/>
          <a:lstStyle/>
          <a:p>
            <a:pPr eaLnBrk="1" hangingPunct="1"/>
            <a:r>
              <a:rPr lang="en-US" altLang="en-US" sz="3000" b="1">
                <a:solidFill>
                  <a:srgbClr val="000000"/>
                </a:solidFill>
                <a:latin typeface="Arial" panose="020B0604020202020204" pitchFamily="34" charset="0"/>
              </a:rPr>
              <a:t>When the alleles are</a:t>
            </a:r>
            <a:r>
              <a:rPr lang="en-US" altLang="en-US" sz="3000" b="1">
                <a:latin typeface="Arial" panose="020B0604020202020204" pitchFamily="34" charset="0"/>
              </a:rPr>
              <a:t> </a:t>
            </a:r>
            <a:r>
              <a:rPr lang="en-US" alt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DIFFERENT</a:t>
            </a:r>
            <a:r>
              <a:rPr lang="en-US" altLang="en-US" sz="3000" b="1">
                <a:latin typeface="Arial" panose="020B0604020202020204" pitchFamily="34" charset="0"/>
              </a:rPr>
              <a:t> </a:t>
            </a:r>
            <a:r>
              <a:rPr lang="en-US" altLang="en-US" sz="3000" b="1">
                <a:solidFill>
                  <a:srgbClr val="000000"/>
                </a:solidFill>
                <a:latin typeface="Arial" panose="020B0604020202020204" pitchFamily="34" charset="0"/>
              </a:rPr>
              <a:t>it is called</a:t>
            </a:r>
            <a:endParaRPr lang="en-US" altLang="en-US" sz="3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Text Box 7">
            <a:extLst>
              <a:ext uri="{FF2B5EF4-FFF2-40B4-BE49-F238E27FC236}">
                <a16:creationId xmlns:a16="http://schemas.microsoft.com/office/drawing/2014/main" id="{90A2DBE9-2660-4537-BC9C-E16691B2E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143001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  <a:latin typeface="Arial" panose="020B0604020202020204" pitchFamily="34" charset="0"/>
              </a:rPr>
              <a:t>R = Red hair	r = Blonde hair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26E9EE60-3F26-4EB3-BF4B-B0686FACCDCE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752601"/>
            <a:ext cx="2133600" cy="2301875"/>
            <a:chOff x="720" y="1344"/>
            <a:chExt cx="1344" cy="1450"/>
          </a:xfrm>
        </p:grpSpPr>
        <p:sp>
          <p:nvSpPr>
            <p:cNvPr id="26642" name="WordArt 5">
              <a:extLst>
                <a:ext uri="{FF2B5EF4-FFF2-40B4-BE49-F238E27FC236}">
                  <a16:creationId xmlns:a16="http://schemas.microsoft.com/office/drawing/2014/main" id="{24953F71-7468-41D7-8467-3DBF5589B84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4" y="1344"/>
              <a:ext cx="1116" cy="9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7200" kern="10" dirty="0">
                  <a:ln w="25400" cap="sq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Comic Sans MS" panose="030F0702030302020204" pitchFamily="66" charset="0"/>
                </a:rPr>
                <a:t>RR</a:t>
              </a:r>
            </a:p>
          </p:txBody>
        </p:sp>
        <p:sp>
          <p:nvSpPr>
            <p:cNvPr id="26643" name="Text Box 9">
              <a:extLst>
                <a:ext uri="{FF2B5EF4-FFF2-40B4-BE49-F238E27FC236}">
                  <a16:creationId xmlns:a16="http://schemas.microsoft.com/office/drawing/2014/main" id="{472C2F0D-5C16-4A59-B4D4-03BF4C445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352"/>
              <a:ext cx="134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="1" dirty="0">
                  <a:latin typeface="Arial" panose="020B0604020202020204" pitchFamily="34" charset="0"/>
                </a:rPr>
                <a:t>homozygous for Red hair</a:t>
              </a:r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54AB1E0F-A7F9-4F57-A9DB-BF6C477FD57E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828801"/>
            <a:ext cx="2133600" cy="2225675"/>
            <a:chOff x="2496" y="1392"/>
            <a:chExt cx="1344" cy="1402"/>
          </a:xfrm>
        </p:grpSpPr>
        <p:sp>
          <p:nvSpPr>
            <p:cNvPr id="26640" name="WordArt 6">
              <a:extLst>
                <a:ext uri="{FF2B5EF4-FFF2-40B4-BE49-F238E27FC236}">
                  <a16:creationId xmlns:a16="http://schemas.microsoft.com/office/drawing/2014/main" id="{627F02F7-56D9-4446-875A-973CB461EFF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40" y="1392"/>
              <a:ext cx="1116" cy="9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7200" kern="10">
                  <a:ln w="25400" cap="sq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Comic Sans MS" panose="030F0702030302020204" pitchFamily="66" charset="0"/>
                </a:rPr>
                <a:t>Rr</a:t>
              </a:r>
            </a:p>
          </p:txBody>
        </p:sp>
        <p:sp>
          <p:nvSpPr>
            <p:cNvPr id="26641" name="Text Box 11">
              <a:extLst>
                <a:ext uri="{FF2B5EF4-FFF2-40B4-BE49-F238E27FC236}">
                  <a16:creationId xmlns:a16="http://schemas.microsoft.com/office/drawing/2014/main" id="{C55202D8-13AA-4B42-B3FA-37BAE5E2A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352"/>
              <a:ext cx="134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="1" dirty="0">
                  <a:latin typeface="Arial" panose="020B0604020202020204" pitchFamily="34" charset="0"/>
                </a:rPr>
                <a:t>heterozygous for Red hair</a:t>
              </a:r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CBF8EEF2-AFF9-4CCD-8B59-2AB9D92FF1B1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2209801"/>
            <a:ext cx="2133600" cy="1844675"/>
            <a:chOff x="4176" y="1680"/>
            <a:chExt cx="1344" cy="1162"/>
          </a:xfrm>
        </p:grpSpPr>
        <p:sp>
          <p:nvSpPr>
            <p:cNvPr id="26638" name="WordArt 10">
              <a:extLst>
                <a:ext uri="{FF2B5EF4-FFF2-40B4-BE49-F238E27FC236}">
                  <a16:creationId xmlns:a16="http://schemas.microsoft.com/office/drawing/2014/main" id="{B15B9A4C-11E5-4E51-8506-EDF03E13379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64" y="1680"/>
              <a:ext cx="912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400" kern="10">
                  <a:ln w="25400" cap="sq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Comic Sans MS" panose="030F0702030302020204" pitchFamily="66" charset="0"/>
                </a:rPr>
                <a:t>rr</a:t>
              </a:r>
            </a:p>
          </p:txBody>
        </p:sp>
        <p:sp>
          <p:nvSpPr>
            <p:cNvPr id="26639" name="Text Box 12">
              <a:extLst>
                <a:ext uri="{FF2B5EF4-FFF2-40B4-BE49-F238E27FC236}">
                  <a16:creationId xmlns:a16="http://schemas.microsoft.com/office/drawing/2014/main" id="{E84BF25C-008E-4E69-8ECF-A54DDC8A6A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400"/>
              <a:ext cx="134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="1" dirty="0">
                  <a:latin typeface="Arial" panose="020B0604020202020204" pitchFamily="34" charset="0"/>
                </a:rPr>
                <a:t>homozygous for Blonde hair</a:t>
              </a:r>
            </a:p>
          </p:txBody>
        </p:sp>
      </p:grpSp>
      <p:sp>
        <p:nvSpPr>
          <p:cNvPr id="26635" name="WordArt 1028">
            <a:extLst>
              <a:ext uri="{FF2B5EF4-FFF2-40B4-BE49-F238E27FC236}">
                <a16:creationId xmlns:a16="http://schemas.microsoft.com/office/drawing/2014/main" id="{436B84E0-4959-4B6E-AE6B-3EB77BE59D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228601"/>
            <a:ext cx="5867400" cy="1084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000" kern="10">
                <a:ln w="254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Cooper Black" panose="0208090404030B020404" pitchFamily="18" charset="0"/>
              </a:rPr>
              <a:t>Mendel's Key Terms</a:t>
            </a:r>
          </a:p>
        </p:txBody>
      </p:sp>
      <p:sp>
        <p:nvSpPr>
          <p:cNvPr id="53254" name="Rectangle 1030">
            <a:extLst>
              <a:ext uri="{FF2B5EF4-FFF2-40B4-BE49-F238E27FC236}">
                <a16:creationId xmlns:a16="http://schemas.microsoft.com/office/drawing/2014/main" id="{7FE8E8E8-AD83-4E15-BD84-0B81EF032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867400"/>
            <a:ext cx="3657600" cy="5334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39725" indent="-339725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Symbol" panose="05050102010706020507" pitchFamily="18" charset="2"/>
              <a:buNone/>
            </a:pPr>
            <a:r>
              <a:rPr lang="en-US" altLang="en-US" sz="3000" b="1">
                <a:solidFill>
                  <a:srgbClr val="00FF00"/>
                </a:solidFill>
                <a:latin typeface="Arial" panose="020B0604020202020204" pitchFamily="34" charset="0"/>
              </a:rPr>
              <a:t>HOMOZYGOUS</a:t>
            </a:r>
          </a:p>
        </p:txBody>
      </p:sp>
      <p:sp>
        <p:nvSpPr>
          <p:cNvPr id="53256" name="Rectangle 1032">
            <a:extLst>
              <a:ext uri="{FF2B5EF4-FFF2-40B4-BE49-F238E27FC236}">
                <a16:creationId xmlns:a16="http://schemas.microsoft.com/office/drawing/2014/main" id="{AAA120B5-7E05-40F5-8465-816B634E7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867400"/>
            <a:ext cx="3810000" cy="5334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Symbol" panose="05050102010706020507" pitchFamily="18" charset="2"/>
              <a:buNone/>
            </a:pPr>
            <a:r>
              <a:rPr lang="en-US" alt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HETEROZYGOUS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  <p:bldP spid="40964" grpId="0" build="p" autoUpdateAnimBg="0"/>
      <p:bldP spid="53254" grpId="0" build="p" autoUpdateAnimBg="0"/>
      <p:bldP spid="53256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64E9C4AA-AAE2-4DC3-8834-0454E8A4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2" y="490330"/>
            <a:ext cx="9601196" cy="1795669"/>
          </a:xfrm>
        </p:spPr>
        <p:txBody>
          <a:bodyPr/>
          <a:lstStyle/>
          <a:p>
            <a:r>
              <a:rPr lang="en-US" altLang="en-US" b="1" u="sng" dirty="0"/>
              <a:t>HYBRID-</a:t>
            </a:r>
            <a:r>
              <a:rPr lang="en-US" altLang="en-US" dirty="0"/>
              <a:t>  Same thing as a heterozygous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195163C1-C0D3-41B3-953D-0D57D342D1A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417983" y="1676400"/>
            <a:ext cx="8030817" cy="4495800"/>
          </a:xfrm>
        </p:spPr>
        <p:txBody>
          <a:bodyPr>
            <a:normAutofit/>
          </a:bodyPr>
          <a:lstStyle/>
          <a:p>
            <a:r>
              <a:rPr lang="en-US" altLang="en-US" sz="5400" b="1" dirty="0" err="1">
                <a:solidFill>
                  <a:srgbClr val="FF0000"/>
                </a:solidFill>
              </a:rPr>
              <a:t>Yy</a:t>
            </a:r>
            <a:endParaRPr lang="en-US" altLang="en-US" sz="5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en-US" sz="4000" b="1" u="sng" dirty="0">
                <a:solidFill>
                  <a:srgbClr val="00B050"/>
                </a:solidFill>
              </a:rPr>
              <a:t>Purebred </a:t>
            </a:r>
            <a:r>
              <a:rPr lang="en-US" altLang="en-US" sz="4000" b="1" dirty="0">
                <a:solidFill>
                  <a:srgbClr val="00B050"/>
                </a:solidFill>
              </a:rPr>
              <a:t>– same thing as Homozygous</a:t>
            </a:r>
          </a:p>
          <a:p>
            <a:r>
              <a:rPr lang="en-US" altLang="en-US" sz="4000" b="1" dirty="0">
                <a:solidFill>
                  <a:srgbClr val="0070C0"/>
                </a:solidFill>
              </a:rPr>
              <a:t>YY or AA</a:t>
            </a:r>
          </a:p>
          <a:p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yy</a:t>
            </a:r>
            <a:r>
              <a:rPr lang="en-US" altLang="en-US" sz="4000" b="1" dirty="0">
                <a:solidFill>
                  <a:srgbClr val="0070C0"/>
                </a:solidFill>
              </a:rPr>
              <a:t> or aa</a:t>
            </a:r>
          </a:p>
        </p:txBody>
      </p:sp>
      <p:sp>
        <p:nvSpPr>
          <p:cNvPr id="28676" name="Content Placeholder 3">
            <a:extLst>
              <a:ext uri="{FF2B5EF4-FFF2-40B4-BE49-F238E27FC236}">
                <a16:creationId xmlns:a16="http://schemas.microsoft.com/office/drawing/2014/main" id="{A082DCA5-29B5-49BE-A6C4-03C215DB3C2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546850" y="1676400"/>
            <a:ext cx="3810000" cy="4313238"/>
          </a:xfrm>
        </p:spPr>
        <p:txBody>
          <a:bodyPr>
            <a:normAutofit/>
          </a:bodyPr>
          <a:lstStyle/>
          <a:p>
            <a:r>
              <a:rPr lang="en-US" altLang="en-US" sz="5400" b="1" dirty="0">
                <a:solidFill>
                  <a:srgbClr val="FF0000"/>
                </a:solidFill>
              </a:rPr>
              <a:t>Aa</a:t>
            </a:r>
          </a:p>
          <a:p>
            <a:endParaRPr lang="en-US" altLang="en-US" sz="9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Punnett Squares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599" cy="4830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diagram used to predict the genotype and phenotype.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900" y="2501747"/>
            <a:ext cx="3963986" cy="415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1796" y="3047999"/>
            <a:ext cx="4307739" cy="337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79A4BFB-61B6-4E2B-9C4C-CFA1FFAC8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304800"/>
            <a:ext cx="7772400" cy="685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4000" b="1" dirty="0">
                <a:latin typeface="Century Schoolbook" panose="02040604050505020304" pitchFamily="18" charset="0"/>
              </a:rPr>
              <a:t> Engage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98D0965-8837-4342-9660-8EA65EBBC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1391" y="1143000"/>
            <a:ext cx="9654209" cy="1295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What is the difference between acquired and inherited traits?</a:t>
            </a:r>
          </a:p>
        </p:txBody>
      </p:sp>
      <p:pic>
        <p:nvPicPr>
          <p:cNvPr id="7172" name="Picture 20" descr="MPj03861570000[1]">
            <a:extLst>
              <a:ext uri="{FF2B5EF4-FFF2-40B4-BE49-F238E27FC236}">
                <a16:creationId xmlns:a16="http://schemas.microsoft.com/office/drawing/2014/main" id="{0696E1B3-7722-4D6E-B15C-8ABCB5CA7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596" y="1704561"/>
            <a:ext cx="3124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4" descr="MPj04306070000[1]">
            <a:extLst>
              <a:ext uri="{FF2B5EF4-FFF2-40B4-BE49-F238E27FC236}">
                <a16:creationId xmlns:a16="http://schemas.microsoft.com/office/drawing/2014/main" id="{87BC5C82-1A49-49AA-BBA3-9C1AC17AD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98" y="1704561"/>
            <a:ext cx="3200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CAC1AA3-3CAF-4F72-A513-A58AEAF2F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0330" y="304800"/>
            <a:ext cx="5234609" cy="3276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u="sng" dirty="0">
                <a:solidFill>
                  <a:srgbClr val="0070C0"/>
                </a:solidFill>
                <a:latin typeface="Century Schoolbook" panose="02040604050505020304" pitchFamily="18" charset="0"/>
              </a:rPr>
              <a:t>Punnett Square</a:t>
            </a:r>
            <a:r>
              <a:rPr lang="en-US" altLang="en-US" sz="3600" b="1" u="sng" dirty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  <a:br>
              <a:rPr lang="en-US" altLang="en-US" sz="2000" dirty="0">
                <a:latin typeface="Cooper Black" panose="0208090404030B020404" pitchFamily="18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Each parent can only 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   contribute one allele per gene.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These genes are found on 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   the chromosomes carried 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   in the sex cells.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Offspring will inherit  2  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   alleles to express that gene.</a:t>
            </a:r>
          </a:p>
        </p:txBody>
      </p:sp>
      <p:graphicFrame>
        <p:nvGraphicFramePr>
          <p:cNvPr id="35986" name="Group 146">
            <a:extLst>
              <a:ext uri="{FF2B5EF4-FFF2-40B4-BE49-F238E27FC236}">
                <a16:creationId xmlns:a16="http://schemas.microsoft.com/office/drawing/2014/main" id="{B469ECDF-BE81-4F4F-9944-8105419337DF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096000" y="3429000"/>
          <a:ext cx="4343400" cy="3124200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898" name="WordArt 58">
            <a:extLst>
              <a:ext uri="{FF2B5EF4-FFF2-40B4-BE49-F238E27FC236}">
                <a16:creationId xmlns:a16="http://schemas.microsoft.com/office/drawing/2014/main" id="{0D4845EF-F905-4AA6-B4C5-C5BF5BDA26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1" y="3733800"/>
            <a:ext cx="4286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254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Bookman Old Style" panose="02050604050505020204" pitchFamily="18" charset="0"/>
              </a:rPr>
              <a:t>T</a:t>
            </a:r>
          </a:p>
        </p:txBody>
      </p:sp>
      <p:sp>
        <p:nvSpPr>
          <p:cNvPr id="35903" name="WordArt 63">
            <a:extLst>
              <a:ext uri="{FF2B5EF4-FFF2-40B4-BE49-F238E27FC236}">
                <a16:creationId xmlns:a16="http://schemas.microsoft.com/office/drawing/2014/main" id="{FA89A2C9-BBEE-49EC-9247-D7D97AF7F6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34201" y="2438400"/>
            <a:ext cx="4286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254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Bookman Old Style" panose="02050604050505020204" pitchFamily="18" charset="0"/>
              </a:rPr>
              <a:t>T</a:t>
            </a:r>
          </a:p>
        </p:txBody>
      </p:sp>
      <p:sp>
        <p:nvSpPr>
          <p:cNvPr id="35904" name="WordArt 64">
            <a:extLst>
              <a:ext uri="{FF2B5EF4-FFF2-40B4-BE49-F238E27FC236}">
                <a16:creationId xmlns:a16="http://schemas.microsoft.com/office/drawing/2014/main" id="{AC2E0551-E8ED-4F36-9F3C-AF2FB7E6F9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29400" y="3733800"/>
            <a:ext cx="10668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254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Bookman Old Style" panose="02050604050505020204" pitchFamily="18" charset="0"/>
              </a:rPr>
              <a:t>T T</a:t>
            </a:r>
          </a:p>
        </p:txBody>
      </p:sp>
      <p:sp>
        <p:nvSpPr>
          <p:cNvPr id="35905" name="WordArt 65">
            <a:extLst>
              <a:ext uri="{FF2B5EF4-FFF2-40B4-BE49-F238E27FC236}">
                <a16:creationId xmlns:a16="http://schemas.microsoft.com/office/drawing/2014/main" id="{6EED50FC-A6C8-4B25-A4F2-1AD33D4FBB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1" y="2438400"/>
            <a:ext cx="4286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254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Bookman Old Style" panose="02050604050505020204" pitchFamily="18" charset="0"/>
              </a:rPr>
              <a:t>t</a:t>
            </a:r>
          </a:p>
        </p:txBody>
      </p:sp>
      <p:sp>
        <p:nvSpPr>
          <p:cNvPr id="35911" name="WordArt 71">
            <a:extLst>
              <a:ext uri="{FF2B5EF4-FFF2-40B4-BE49-F238E27FC236}">
                <a16:creationId xmlns:a16="http://schemas.microsoft.com/office/drawing/2014/main" id="{AD94308C-D100-479C-927C-90D276256D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1" y="5257800"/>
            <a:ext cx="4286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254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Bookman Old Style" panose="02050604050505020204" pitchFamily="18" charset="0"/>
              </a:rPr>
              <a:t>t</a:t>
            </a:r>
          </a:p>
        </p:txBody>
      </p:sp>
      <p:pic>
        <p:nvPicPr>
          <p:cNvPr id="35916" name="Picture 76" descr="bd06784_">
            <a:extLst>
              <a:ext uri="{FF2B5EF4-FFF2-40B4-BE49-F238E27FC236}">
                <a16:creationId xmlns:a16="http://schemas.microsoft.com/office/drawing/2014/main" id="{9ACA59C5-B05A-450E-958E-C6846C4A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1"/>
            <a:ext cx="10668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7" name="Picture 77" descr="bd06790_">
            <a:extLst>
              <a:ext uri="{FF2B5EF4-FFF2-40B4-BE49-F238E27FC236}">
                <a16:creationId xmlns:a16="http://schemas.microsoft.com/office/drawing/2014/main" id="{5F7477C3-819E-45B2-9AC8-33701FBEB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2440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0" name="Text Box 147">
            <a:extLst>
              <a:ext uri="{FF2B5EF4-FFF2-40B4-BE49-F238E27FC236}">
                <a16:creationId xmlns:a16="http://schemas.microsoft.com/office/drawing/2014/main" id="{A2F464FB-0BEA-4050-9E96-38E730D03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81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Male gametes</a:t>
            </a:r>
          </a:p>
        </p:txBody>
      </p:sp>
      <p:sp>
        <p:nvSpPr>
          <p:cNvPr id="34841" name="Text Box 148">
            <a:extLst>
              <a:ext uri="{FF2B5EF4-FFF2-40B4-BE49-F238E27FC236}">
                <a16:creationId xmlns:a16="http://schemas.microsoft.com/office/drawing/2014/main" id="{C93C7264-BF0B-4859-B85A-3AE803A3C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867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Female gametes</a:t>
            </a:r>
          </a:p>
        </p:txBody>
      </p:sp>
      <p:sp>
        <p:nvSpPr>
          <p:cNvPr id="35989" name="AutoShape 149">
            <a:extLst>
              <a:ext uri="{FF2B5EF4-FFF2-40B4-BE49-F238E27FC236}">
                <a16:creationId xmlns:a16="http://schemas.microsoft.com/office/drawing/2014/main" id="{12916285-2C41-4771-9E58-D83841B0355A}"/>
              </a:ext>
            </a:extLst>
          </p:cNvPr>
          <p:cNvSpPr>
            <a:spLocks noChangeArrowheads="1"/>
          </p:cNvSpPr>
          <p:nvPr/>
        </p:nvSpPr>
        <p:spPr bwMode="auto">
          <a:xfrm rot="20276954">
            <a:off x="4191000" y="4648200"/>
            <a:ext cx="9906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990" name="AutoShape 150">
            <a:extLst>
              <a:ext uri="{FF2B5EF4-FFF2-40B4-BE49-F238E27FC236}">
                <a16:creationId xmlns:a16="http://schemas.microsoft.com/office/drawing/2014/main" id="{B7E1F156-A171-40AE-8618-2E73D0730F06}"/>
              </a:ext>
            </a:extLst>
          </p:cNvPr>
          <p:cNvSpPr>
            <a:spLocks noChangeArrowheads="1"/>
          </p:cNvSpPr>
          <p:nvPr/>
        </p:nvSpPr>
        <p:spPr bwMode="auto">
          <a:xfrm rot="1442010">
            <a:off x="4191000" y="5410200"/>
            <a:ext cx="9906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991" name="AutoShape 151">
            <a:extLst>
              <a:ext uri="{FF2B5EF4-FFF2-40B4-BE49-F238E27FC236}">
                <a16:creationId xmlns:a16="http://schemas.microsoft.com/office/drawing/2014/main" id="{3AE1FBB7-89DF-4CF8-94E9-A149FE381DF8}"/>
              </a:ext>
            </a:extLst>
          </p:cNvPr>
          <p:cNvSpPr>
            <a:spLocks noChangeArrowheads="1"/>
          </p:cNvSpPr>
          <p:nvPr/>
        </p:nvSpPr>
        <p:spPr bwMode="auto">
          <a:xfrm rot="4076954">
            <a:off x="8534400" y="2209800"/>
            <a:ext cx="9906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992" name="AutoShape 152">
            <a:extLst>
              <a:ext uri="{FF2B5EF4-FFF2-40B4-BE49-F238E27FC236}">
                <a16:creationId xmlns:a16="http://schemas.microsoft.com/office/drawing/2014/main" id="{FEF772D0-6A06-4704-A77E-06BADA8DED6B}"/>
              </a:ext>
            </a:extLst>
          </p:cNvPr>
          <p:cNvSpPr>
            <a:spLocks noChangeArrowheads="1"/>
          </p:cNvSpPr>
          <p:nvPr/>
        </p:nvSpPr>
        <p:spPr bwMode="auto">
          <a:xfrm rot="6949861" flipV="1">
            <a:off x="7391400" y="2209800"/>
            <a:ext cx="9906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993" name="WordArt 153">
            <a:extLst>
              <a:ext uri="{FF2B5EF4-FFF2-40B4-BE49-F238E27FC236}">
                <a16:creationId xmlns:a16="http://schemas.microsoft.com/office/drawing/2014/main" id="{D32DAE8A-121B-4433-9A3F-10757F77C3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63000" y="3733800"/>
            <a:ext cx="10668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254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Bookman Old Style" panose="02050604050505020204" pitchFamily="18" charset="0"/>
              </a:rPr>
              <a:t>T t</a:t>
            </a:r>
          </a:p>
        </p:txBody>
      </p:sp>
      <p:sp>
        <p:nvSpPr>
          <p:cNvPr id="35994" name="WordArt 154">
            <a:extLst>
              <a:ext uri="{FF2B5EF4-FFF2-40B4-BE49-F238E27FC236}">
                <a16:creationId xmlns:a16="http://schemas.microsoft.com/office/drawing/2014/main" id="{A68D2E82-B9D1-403E-B4D0-A15545FD37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29400" y="5334000"/>
            <a:ext cx="10668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254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Bookman Old Style" panose="02050604050505020204" pitchFamily="18" charset="0"/>
              </a:rPr>
              <a:t>T t</a:t>
            </a:r>
          </a:p>
        </p:txBody>
      </p:sp>
      <p:sp>
        <p:nvSpPr>
          <p:cNvPr id="35995" name="WordArt 155">
            <a:extLst>
              <a:ext uri="{FF2B5EF4-FFF2-40B4-BE49-F238E27FC236}">
                <a16:creationId xmlns:a16="http://schemas.microsoft.com/office/drawing/2014/main" id="{3011D921-984E-4328-B01B-7305140234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15400" y="5334000"/>
            <a:ext cx="10668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254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Bookman Old Style" panose="02050604050505020204" pitchFamily="18" charset="0"/>
              </a:rPr>
              <a:t>t 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9C8281B0-C8CB-46B8-8013-F5FEE08CE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3048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cs typeface="Times New Roman" pitchFamily="18" charset="0"/>
              </a:rPr>
              <a:t>Punnett Squares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AF674D41-3D0B-413D-9ABC-E632CDD0A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4" y="2849564"/>
            <a:ext cx="7786687" cy="3540125"/>
          </a:xfrm>
          <a:prstGeom prst="rect">
            <a:avLst/>
          </a:prstGeom>
          <a:noFill/>
          <a:ln w="57150" cap="sq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Steps to Solve Punnett Squares</a:t>
            </a:r>
            <a:endParaRPr lang="en-US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Step 1</a:t>
            </a:r>
            <a:r>
              <a:rPr lang="en-US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:  Assign letters for alleles (use a letter that 	  	have obvious capital and lowercase letters)</a:t>
            </a:r>
            <a:endParaRPr lang="en-US" sz="20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Step 2</a:t>
            </a:r>
            <a:r>
              <a:rPr lang="en-US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:  Write down the cross by determining </a:t>
            </a:r>
          </a:p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               the genotypes of the parents?</a:t>
            </a:r>
            <a:endParaRPr lang="en-US" sz="20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Step 3</a:t>
            </a:r>
            <a:r>
              <a:rPr lang="en-US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:  Set up and solve the Punnett square.  </a:t>
            </a:r>
          </a:p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             </a:t>
            </a:r>
            <a:endParaRPr lang="en-US" sz="20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Step 4</a:t>
            </a:r>
            <a:r>
              <a:rPr lang="en-US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:  Answer questions, find ratios, </a:t>
            </a:r>
          </a:p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              percentages or proportions.</a:t>
            </a:r>
            <a:endParaRPr lang="en-US" sz="20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85348" name="Rectangle 4">
            <a:extLst>
              <a:ext uri="{FF2B5EF4-FFF2-40B4-BE49-F238E27FC236}">
                <a16:creationId xmlns:a16="http://schemas.microsoft.com/office/drawing/2014/main" id="{0DCCF865-7CD7-4A61-B65B-991E23F69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417" y="1219201"/>
            <a:ext cx="9740347" cy="46166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COMPLETE DOMINANCE</a:t>
            </a:r>
            <a:r>
              <a:rPr lang="en-US" sz="2400" dirty="0">
                <a:latin typeface="Arial" charset="0"/>
                <a:cs typeface="Times New Roman" pitchFamily="18" charset="0"/>
              </a:rPr>
              <a:t> - one allele is dominant to another allele</a:t>
            </a:r>
            <a:endParaRPr lang="en-US" sz="1600" dirty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5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utoUpdateAnimBg="0"/>
      <p:bldP spid="185347" grpId="0" build="p" animBg="1" autoUpdateAnimBg="0"/>
      <p:bldP spid="185348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22D5356-7054-45E5-9FDC-ACF1D1DF2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3048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cs typeface="Times New Roman" pitchFamily="18" charset="0"/>
              </a:rPr>
              <a:t>Punnett Squares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E842B50C-ACE6-4C93-9B8C-608646986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143001"/>
            <a:ext cx="7239000" cy="10156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RECALL MENDEL’S 1</a:t>
            </a:r>
            <a:r>
              <a:rPr lang="en-US" sz="2400" b="1" baseline="3000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EXPERIMENTS</a:t>
            </a:r>
            <a:endParaRPr lang="en-US" sz="1600" b="1" dirty="0">
              <a:solidFill>
                <a:srgbClr val="0000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2193" name="Text Box 33">
            <a:extLst>
              <a:ext uri="{FF2B5EF4-FFF2-40B4-BE49-F238E27FC236}">
                <a16:creationId xmlns:a16="http://schemas.microsoft.com/office/drawing/2014/main" id="{47F21FC7-C26E-4DD0-BD19-A602D4048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741" y="2375624"/>
            <a:ext cx="72390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CROSS: 	</a:t>
            </a:r>
            <a:r>
              <a:rPr lang="en-US" altLang="en-US" sz="1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Purebred purple male  x  White female</a:t>
            </a:r>
            <a:endParaRPr lang="en-US" altLang="en-US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			</a:t>
            </a:r>
            <a:endParaRPr lang="en-US" altLang="en-US" sz="1600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u="sng" dirty="0">
                <a:solidFill>
                  <a:srgbClr val="000000"/>
                </a:solidFill>
                <a:latin typeface="Arial" panose="020B0604020202020204" pitchFamily="34" charset="0"/>
              </a:rPr>
              <a:t>P1 generation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       =   </a:t>
            </a:r>
            <a:r>
              <a:rPr lang="en-US" altLang="en-US" sz="1600" b="1" u="sng" dirty="0">
                <a:solidFill>
                  <a:srgbClr val="000000"/>
                </a:solidFill>
                <a:latin typeface="Arial" panose="020B0604020202020204" pitchFamily="34" charset="0"/>
              </a:rPr>
              <a:t>PP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x    </a:t>
            </a:r>
            <a:r>
              <a:rPr lang="en-US" altLang="en-US" sz="1600" b="1" u="sng" dirty="0">
                <a:solidFill>
                  <a:srgbClr val="000000"/>
                </a:solidFill>
                <a:latin typeface="Arial" panose="020B0604020202020204" pitchFamily="34" charset="0"/>
              </a:rPr>
              <a:t> pp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          </a:t>
            </a:r>
            <a:r>
              <a:rPr lang="en-US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Male gametes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Arial" panose="020B0604020202020204" pitchFamily="34" charset="0"/>
              </a:rPr>
              <a:t>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Arial" panose="020B0604020202020204" pitchFamily="34" charset="0"/>
              </a:rPr>
              <a:t>								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Arial" panose="020B0604020202020204" pitchFamily="34" charset="0"/>
              </a:rPr>
              <a:t>	 </a:t>
            </a:r>
            <a:r>
              <a:rPr lang="en-US" altLang="en-US" sz="1600" b="1" dirty="0">
                <a:solidFill>
                  <a:srgbClr val="0000FF"/>
                </a:solidFill>
                <a:latin typeface="Arial" panose="020B0604020202020204" pitchFamily="34" charset="0"/>
              </a:rPr>
              <a:t>Female gametes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Arial" panose="020B0604020202020204" pitchFamily="34" charset="0"/>
              </a:rPr>
              <a:t>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			   			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Genotypic ratio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 =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</a:t>
            </a:r>
            <a:r>
              <a:rPr lang="en-US" altLang="en-US" sz="1600" b="1" u="sng" dirty="0">
                <a:solidFill>
                  <a:srgbClr val="000000"/>
                </a:solidFill>
                <a:latin typeface="Arial" panose="020B0604020202020204" pitchFamily="34" charset="0"/>
              </a:rPr>
              <a:t>F1 generation                        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Phenotypic ratio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 =</a:t>
            </a:r>
            <a:endParaRPr lang="en-US" altLang="en-US" sz="16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1992" name="AutoShape 19">
            <a:extLst>
              <a:ext uri="{FF2B5EF4-FFF2-40B4-BE49-F238E27FC236}">
                <a16:creationId xmlns:a16="http://schemas.microsoft.com/office/drawing/2014/main" id="{C17E521A-647A-4481-A4F9-B424972AF27E}"/>
              </a:ext>
            </a:extLst>
          </p:cNvPr>
          <p:cNvSpPr>
            <a:spLocks/>
          </p:cNvSpPr>
          <p:nvPr/>
        </p:nvSpPr>
        <p:spPr bwMode="auto">
          <a:xfrm rot="5400000">
            <a:off x="7533481" y="2524919"/>
            <a:ext cx="173038" cy="1981200"/>
          </a:xfrm>
          <a:prstGeom prst="leftBrace">
            <a:avLst>
              <a:gd name="adj1" fmla="val 95413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 Rounded MT Bold" panose="020F0704030504030204" pitchFamily="34" charset="0"/>
            </a:endParaRPr>
          </a:p>
        </p:txBody>
      </p:sp>
      <p:sp>
        <p:nvSpPr>
          <p:cNvPr id="41993" name="AutoShape 20">
            <a:extLst>
              <a:ext uri="{FF2B5EF4-FFF2-40B4-BE49-F238E27FC236}">
                <a16:creationId xmlns:a16="http://schemas.microsoft.com/office/drawing/2014/main" id="{D6C50759-7A1D-48C0-BA8D-497587F337EF}"/>
              </a:ext>
            </a:extLst>
          </p:cNvPr>
          <p:cNvSpPr>
            <a:spLocks/>
          </p:cNvSpPr>
          <p:nvPr/>
        </p:nvSpPr>
        <p:spPr bwMode="auto">
          <a:xfrm>
            <a:off x="5867401" y="3962400"/>
            <a:ext cx="206375" cy="1379538"/>
          </a:xfrm>
          <a:prstGeom prst="leftBrace">
            <a:avLst>
              <a:gd name="adj1" fmla="val 55705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 Rounded MT Bold" panose="020F0704030504030204" pitchFamily="34" charset="0"/>
            </a:endParaRPr>
          </a:p>
        </p:txBody>
      </p:sp>
      <p:grpSp>
        <p:nvGrpSpPr>
          <p:cNvPr id="41995" name="Group 22">
            <a:extLst>
              <a:ext uri="{FF2B5EF4-FFF2-40B4-BE49-F238E27FC236}">
                <a16:creationId xmlns:a16="http://schemas.microsoft.com/office/drawing/2014/main" id="{6984256D-936E-4E1D-A820-A14C73B6ABF3}"/>
              </a:ext>
            </a:extLst>
          </p:cNvPr>
          <p:cNvGrpSpPr>
            <a:grpSpLocks/>
          </p:cNvGrpSpPr>
          <p:nvPr/>
        </p:nvGrpSpPr>
        <p:grpSpPr bwMode="auto">
          <a:xfrm>
            <a:off x="6629401" y="3962400"/>
            <a:ext cx="2068513" cy="1379538"/>
            <a:chOff x="6372" y="9642"/>
            <a:chExt cx="1800" cy="1440"/>
          </a:xfrm>
        </p:grpSpPr>
        <p:sp>
          <p:nvSpPr>
            <p:cNvPr id="42010" name="Line 23">
              <a:extLst>
                <a:ext uri="{FF2B5EF4-FFF2-40B4-BE49-F238E27FC236}">
                  <a16:creationId xmlns:a16="http://schemas.microsoft.com/office/drawing/2014/main" id="{4E9DAA3C-686A-4EA6-A3E8-FF15A377B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2" y="9642"/>
              <a:ext cx="1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24">
              <a:extLst>
                <a:ext uri="{FF2B5EF4-FFF2-40B4-BE49-F238E27FC236}">
                  <a16:creationId xmlns:a16="http://schemas.microsoft.com/office/drawing/2014/main" id="{D5EC86C7-6C21-40A9-950B-5EAF6BBEB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2" y="11082"/>
              <a:ext cx="1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Line 25">
              <a:extLst>
                <a:ext uri="{FF2B5EF4-FFF2-40B4-BE49-F238E27FC236}">
                  <a16:creationId xmlns:a16="http://schemas.microsoft.com/office/drawing/2014/main" id="{253214A1-8423-4D75-8DC5-4A94DAADD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2" y="10362"/>
              <a:ext cx="1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Line 26">
              <a:extLst>
                <a:ext uri="{FF2B5EF4-FFF2-40B4-BE49-F238E27FC236}">
                  <a16:creationId xmlns:a16="http://schemas.microsoft.com/office/drawing/2014/main" id="{650D82C8-208D-41FD-A996-109A14EF6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2" y="9642"/>
              <a:ext cx="0" cy="14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Line 27">
              <a:extLst>
                <a:ext uri="{FF2B5EF4-FFF2-40B4-BE49-F238E27FC236}">
                  <a16:creationId xmlns:a16="http://schemas.microsoft.com/office/drawing/2014/main" id="{BBB3B996-F1EC-483B-82AB-F44DEDB499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2" y="9642"/>
              <a:ext cx="0" cy="14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Line 28">
              <a:extLst>
                <a:ext uri="{FF2B5EF4-FFF2-40B4-BE49-F238E27FC236}">
                  <a16:creationId xmlns:a16="http://schemas.microsoft.com/office/drawing/2014/main" id="{C58685B4-8003-43B3-B000-DA2E8CA8B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2" y="9642"/>
              <a:ext cx="0" cy="14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5">
            <a:extLst>
              <a:ext uri="{FF2B5EF4-FFF2-40B4-BE49-F238E27FC236}">
                <a16:creationId xmlns:a16="http://schemas.microsoft.com/office/drawing/2014/main" id="{C700163A-5778-4D3D-BFA3-515AD16F6771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429000"/>
            <a:ext cx="1447800" cy="611188"/>
            <a:chOff x="3408" y="2160"/>
            <a:chExt cx="912" cy="385"/>
          </a:xfrm>
        </p:grpSpPr>
        <p:sp>
          <p:nvSpPr>
            <p:cNvPr id="42008" name="Text Box 35">
              <a:extLst>
                <a:ext uri="{FF2B5EF4-FFF2-40B4-BE49-F238E27FC236}">
                  <a16:creationId xmlns:a16="http://schemas.microsoft.com/office/drawing/2014/main" id="{59879FE3-0364-42A8-BD3A-776A627D3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160"/>
              <a:ext cx="28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Arial Rounded MT Bold" panose="020F0704030504030204" pitchFamily="34" charset="0"/>
                </a:rPr>
                <a:t>P</a:t>
              </a:r>
            </a:p>
          </p:txBody>
        </p:sp>
        <p:sp>
          <p:nvSpPr>
            <p:cNvPr id="42009" name="Text Box 36">
              <a:extLst>
                <a:ext uri="{FF2B5EF4-FFF2-40B4-BE49-F238E27FC236}">
                  <a16:creationId xmlns:a16="http://schemas.microsoft.com/office/drawing/2014/main" id="{2ADB1328-AB19-4CF4-8A0D-FCDC212DF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160"/>
              <a:ext cx="28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Arial Rounded MT Bold" panose="020F0704030504030204" pitchFamily="34" charset="0"/>
                </a:rPr>
                <a:t>P</a:t>
              </a:r>
            </a:p>
          </p:txBody>
        </p:sp>
      </p:grpSp>
      <p:grpSp>
        <p:nvGrpSpPr>
          <p:cNvPr id="4" name="Group 46">
            <a:extLst>
              <a:ext uri="{FF2B5EF4-FFF2-40B4-BE49-F238E27FC236}">
                <a16:creationId xmlns:a16="http://schemas.microsoft.com/office/drawing/2014/main" id="{D739629A-C78B-44A4-BFEC-37040FF75937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4038600"/>
            <a:ext cx="457200" cy="1296988"/>
            <a:chOff x="2880" y="2544"/>
            <a:chExt cx="288" cy="817"/>
          </a:xfrm>
        </p:grpSpPr>
        <p:sp>
          <p:nvSpPr>
            <p:cNvPr id="42006" name="Text Box 37">
              <a:extLst>
                <a:ext uri="{FF2B5EF4-FFF2-40B4-BE49-F238E27FC236}">
                  <a16:creationId xmlns:a16="http://schemas.microsoft.com/office/drawing/2014/main" id="{C046CA99-1F84-4419-9318-23908C478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544"/>
              <a:ext cx="28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Arial Rounded MT Bold" panose="020F0704030504030204" pitchFamily="34" charset="0"/>
                </a:rPr>
                <a:t>p</a:t>
              </a:r>
            </a:p>
          </p:txBody>
        </p:sp>
        <p:sp>
          <p:nvSpPr>
            <p:cNvPr id="42007" name="Text Box 38">
              <a:extLst>
                <a:ext uri="{FF2B5EF4-FFF2-40B4-BE49-F238E27FC236}">
                  <a16:creationId xmlns:a16="http://schemas.microsoft.com/office/drawing/2014/main" id="{C14C6B73-B3F6-4D0A-BB70-91B5D36B0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976"/>
              <a:ext cx="28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Arial Rounded MT Bold" panose="020F0704030504030204" pitchFamily="34" charset="0"/>
                </a:rPr>
                <a:t>p</a:t>
              </a:r>
            </a:p>
          </p:txBody>
        </p:sp>
      </p:grpSp>
      <p:sp>
        <p:nvSpPr>
          <p:cNvPr id="92199" name="Text Box 39">
            <a:extLst>
              <a:ext uri="{FF2B5EF4-FFF2-40B4-BE49-F238E27FC236}">
                <a16:creationId xmlns:a16="http://schemas.microsoft.com/office/drawing/2014/main" id="{CB09C30A-379A-48B2-B603-145887311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8382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Arial Rounded MT Bold" panose="020F0704030504030204" pitchFamily="34" charset="0"/>
              </a:rPr>
              <a:t>Pp</a:t>
            </a:r>
          </a:p>
        </p:txBody>
      </p:sp>
      <p:sp>
        <p:nvSpPr>
          <p:cNvPr id="92200" name="Text Box 40">
            <a:extLst>
              <a:ext uri="{FF2B5EF4-FFF2-40B4-BE49-F238E27FC236}">
                <a16:creationId xmlns:a16="http://schemas.microsoft.com/office/drawing/2014/main" id="{688FAF92-3D6F-4FA5-A955-5E76C2BE1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962400"/>
            <a:ext cx="9144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Pp</a:t>
            </a:r>
          </a:p>
        </p:txBody>
      </p:sp>
      <p:sp>
        <p:nvSpPr>
          <p:cNvPr id="92201" name="Text Box 41">
            <a:extLst>
              <a:ext uri="{FF2B5EF4-FFF2-40B4-BE49-F238E27FC236}">
                <a16:creationId xmlns:a16="http://schemas.microsoft.com/office/drawing/2014/main" id="{0B68C07E-C5D6-422B-870F-881A6DF6B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648200"/>
            <a:ext cx="9144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Arial Rounded MT Bold" panose="020F0704030504030204" pitchFamily="34" charset="0"/>
              </a:rPr>
              <a:t>Pp</a:t>
            </a:r>
          </a:p>
        </p:txBody>
      </p:sp>
      <p:sp>
        <p:nvSpPr>
          <p:cNvPr id="92202" name="Text Box 42">
            <a:extLst>
              <a:ext uri="{FF2B5EF4-FFF2-40B4-BE49-F238E27FC236}">
                <a16:creationId xmlns:a16="http://schemas.microsoft.com/office/drawing/2014/main" id="{E23413DC-8E7A-4C84-A107-1034A79E4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648200"/>
            <a:ext cx="9144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Arial Rounded MT Bold" panose="020F0704030504030204" pitchFamily="34" charset="0"/>
              </a:rPr>
              <a:t>Pp</a:t>
            </a:r>
          </a:p>
        </p:txBody>
      </p:sp>
      <p:sp>
        <p:nvSpPr>
          <p:cNvPr id="92203" name="Text Box 43">
            <a:extLst>
              <a:ext uri="{FF2B5EF4-FFF2-40B4-BE49-F238E27FC236}">
                <a16:creationId xmlns:a16="http://schemas.microsoft.com/office/drawing/2014/main" id="{10989FEE-A3FD-4A82-9D07-C0D128965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410200"/>
            <a:ext cx="12192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1Pp</a:t>
            </a:r>
          </a:p>
        </p:txBody>
      </p:sp>
      <p:sp>
        <p:nvSpPr>
          <p:cNvPr id="92204" name="Text Box 44">
            <a:extLst>
              <a:ext uri="{FF2B5EF4-FFF2-40B4-BE49-F238E27FC236}">
                <a16:creationId xmlns:a16="http://schemas.microsoft.com/office/drawing/2014/main" id="{AC17F96D-8CA1-4565-8A42-E6831281D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943600"/>
            <a:ext cx="17526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Arial Rounded MT Bold" panose="020F0704030504030204" pitchFamily="34" charset="0"/>
              </a:rPr>
              <a:t>1 purple</a:t>
            </a:r>
          </a:p>
        </p:txBody>
      </p:sp>
      <p:pic>
        <p:nvPicPr>
          <p:cNvPr id="42004" name="Picture 47">
            <a:extLst>
              <a:ext uri="{FF2B5EF4-FFF2-40B4-BE49-F238E27FC236}">
                <a16:creationId xmlns:a16="http://schemas.microsoft.com/office/drawing/2014/main" id="{8493056D-4A23-4159-B71E-8ED34C90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7" y="3792538"/>
            <a:ext cx="10382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48">
            <a:extLst>
              <a:ext uri="{FF2B5EF4-FFF2-40B4-BE49-F238E27FC236}">
                <a16:creationId xmlns:a16="http://schemas.microsoft.com/office/drawing/2014/main" id="{4DFEFD02-4F70-43BC-9F4C-F2459DC8E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743201"/>
            <a:ext cx="9525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6" grpId="0" build="p" autoUpdateAnimBg="0"/>
      <p:bldP spid="92193" grpId="0" build="allAtOnce"/>
      <p:bldP spid="92199" grpId="0"/>
      <p:bldP spid="92200" grpId="0"/>
      <p:bldP spid="92201" grpId="0"/>
      <p:bldP spid="92202" grpId="0"/>
      <p:bldP spid="92203" grpId="0"/>
      <p:bldP spid="922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3601" y="3945258"/>
            <a:ext cx="2379661" cy="2231703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Punnett Squares 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599" cy="5032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Ex.  You have 2 mice that are heterozygous for their brown coats.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Brown is the dominant color and white is the recessive.  Create a Punnett Square that shows the cross between these two mice.			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			 B        </a:t>
            </a:r>
            <a:r>
              <a:rPr lang="en-US" sz="36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               B  	BB     </a:t>
            </a:r>
            <a:r>
              <a:rPr lang="en-US" sz="36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b   Bb        </a:t>
            </a:r>
            <a:r>
              <a:rPr lang="en-US" sz="36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</a:t>
            </a: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7518400" y="3568699"/>
            <a:ext cx="4381500" cy="2924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ratios of genotypes you will get?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BB : 2 Bb : 1 bb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percent of each phenotype will you see?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75% brown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 white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4" descr="j0151265">
            <a:extLst>
              <a:ext uri="{FF2B5EF4-FFF2-40B4-BE49-F238E27FC236}">
                <a16:creationId xmlns:a16="http://schemas.microsoft.com/office/drawing/2014/main" id="{EAA57C3F-46FD-4DBF-90B8-657C2342ACD6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304800"/>
            <a:ext cx="1524000" cy="1073150"/>
          </a:xfrm>
        </p:spPr>
      </p:pic>
      <p:sp>
        <p:nvSpPr>
          <p:cNvPr id="22531" name="WordArt 19">
            <a:extLst>
              <a:ext uri="{FF2B5EF4-FFF2-40B4-BE49-F238E27FC236}">
                <a16:creationId xmlns:a16="http://schemas.microsoft.com/office/drawing/2014/main" id="{929C5E25-6E80-43D5-BF92-9FB2CB8CBE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1981200"/>
            <a:ext cx="27432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2400" kern="10" dirty="0">
                <a:solidFill>
                  <a:srgbClr val="3366FF"/>
                </a:solidFill>
                <a:latin typeface="Arial Rounded MT Bold"/>
              </a:rPr>
              <a:t>P1 generation</a:t>
            </a:r>
          </a:p>
          <a:p>
            <a:pPr>
              <a:defRPr/>
            </a:pPr>
            <a:r>
              <a:rPr lang="en-US" sz="2400" kern="10" dirty="0">
                <a:solidFill>
                  <a:srgbClr val="3366FF"/>
                </a:solidFill>
                <a:latin typeface="Arial Rounded MT Bold"/>
              </a:rPr>
              <a:t>(</a:t>
            </a:r>
            <a:r>
              <a:rPr lang="en-US" sz="2400" u="sng" kern="10" dirty="0">
                <a:solidFill>
                  <a:srgbClr val="3366FF"/>
                </a:solidFill>
                <a:latin typeface="Arial Rounded MT Bold"/>
              </a:rPr>
              <a:t>parental generation</a:t>
            </a:r>
            <a:r>
              <a:rPr lang="en-US" sz="2400" kern="10" dirty="0">
                <a:solidFill>
                  <a:srgbClr val="3366FF"/>
                </a:solidFill>
                <a:latin typeface="Arial Rounded MT Bold"/>
              </a:rPr>
              <a:t>)</a:t>
            </a:r>
          </a:p>
        </p:txBody>
      </p:sp>
      <p:sp>
        <p:nvSpPr>
          <p:cNvPr id="32788" name="WordArt 20">
            <a:extLst>
              <a:ext uri="{FF2B5EF4-FFF2-40B4-BE49-F238E27FC236}">
                <a16:creationId xmlns:a16="http://schemas.microsoft.com/office/drawing/2014/main" id="{E243F78E-CA9D-4B6F-80DC-3299A81C62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2971800"/>
            <a:ext cx="2438400" cy="2171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113"/>
              </a:avLst>
            </a:prstTxWarp>
          </a:bodyPr>
          <a:lstStyle/>
          <a:p>
            <a:pPr>
              <a:defRPr/>
            </a:pPr>
            <a:r>
              <a:rPr lang="en-US" sz="2000" i="1" kern="10" dirty="0">
                <a:solidFill>
                  <a:srgbClr val="3366FF"/>
                </a:solidFill>
                <a:latin typeface="Arial Rounded MT Bold"/>
              </a:rPr>
              <a:t>F1 generation</a:t>
            </a:r>
          </a:p>
          <a:p>
            <a:pPr>
              <a:defRPr/>
            </a:pPr>
            <a:r>
              <a:rPr lang="en-US" sz="2000" i="1" kern="10" dirty="0">
                <a:solidFill>
                  <a:srgbClr val="3366FF"/>
                </a:solidFill>
                <a:latin typeface="Arial Rounded MT Bold"/>
              </a:rPr>
              <a:t>(</a:t>
            </a:r>
            <a:r>
              <a:rPr lang="en-US" sz="2000" i="1" u="sng" kern="10" dirty="0">
                <a:solidFill>
                  <a:srgbClr val="3366FF"/>
                </a:solidFill>
                <a:latin typeface="Arial Rounded MT Bold"/>
              </a:rPr>
              <a:t>first generation</a:t>
            </a:r>
            <a:r>
              <a:rPr lang="en-US" sz="2000" i="1" kern="10" dirty="0">
                <a:solidFill>
                  <a:srgbClr val="3366FF"/>
                </a:solidFill>
                <a:latin typeface="Arial Rounded MT Bold"/>
              </a:rPr>
              <a:t>)</a:t>
            </a:r>
            <a:endParaRPr lang="en-US" sz="2000" i="1" u="sng" kern="10" dirty="0">
              <a:solidFill>
                <a:srgbClr val="3366FF"/>
              </a:solidFill>
              <a:latin typeface="Arial Rounded MT Bold"/>
            </a:endParaRPr>
          </a:p>
        </p:txBody>
      </p:sp>
      <p:sp>
        <p:nvSpPr>
          <p:cNvPr id="32799" name="WordArt 31">
            <a:extLst>
              <a:ext uri="{FF2B5EF4-FFF2-40B4-BE49-F238E27FC236}">
                <a16:creationId xmlns:a16="http://schemas.microsoft.com/office/drawing/2014/main" id="{76624E11-268E-4076-A174-B223B4FEAD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2801" y="6096000"/>
            <a:ext cx="23145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1905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</a:rPr>
              <a:t>100% Purple</a:t>
            </a:r>
          </a:p>
        </p:txBody>
      </p:sp>
      <p:sp>
        <p:nvSpPr>
          <p:cNvPr id="19462" name="WordArt 34">
            <a:extLst>
              <a:ext uri="{FF2B5EF4-FFF2-40B4-BE49-F238E27FC236}">
                <a16:creationId xmlns:a16="http://schemas.microsoft.com/office/drawing/2014/main" id="{B68528A2-DB2A-4324-998F-DE9F2B146D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304801"/>
            <a:ext cx="5257800" cy="1084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000" kern="10" dirty="0">
                <a:ln w="254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</a:rPr>
              <a:t>First Experiment</a:t>
            </a:r>
          </a:p>
        </p:txBody>
      </p:sp>
      <p:sp>
        <p:nvSpPr>
          <p:cNvPr id="32803" name="Rectangle 35">
            <a:extLst>
              <a:ext uri="{FF2B5EF4-FFF2-40B4-BE49-F238E27FC236}">
                <a16:creationId xmlns:a16="http://schemas.microsoft.com/office/drawing/2014/main" id="{2A44089A-9648-429B-8A76-E2FB9FDD0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pic>
        <p:nvPicPr>
          <p:cNvPr id="19467" name="Picture 48">
            <a:extLst>
              <a:ext uri="{FF2B5EF4-FFF2-40B4-BE49-F238E27FC236}">
                <a16:creationId xmlns:a16="http://schemas.microsoft.com/office/drawing/2014/main" id="{30E0C3D1-DB5F-40F9-8929-1D289A9E1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66864"/>
            <a:ext cx="381000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17" name="WordArt 49">
            <a:extLst>
              <a:ext uri="{FF2B5EF4-FFF2-40B4-BE49-F238E27FC236}">
                <a16:creationId xmlns:a16="http://schemas.microsoft.com/office/drawing/2014/main" id="{36DD7E5B-B9E0-4C5D-8ECA-39E20B7D49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6019800"/>
            <a:ext cx="31242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</a:rPr>
              <a:t>Describe the results.</a:t>
            </a:r>
          </a:p>
        </p:txBody>
      </p:sp>
      <p:pic>
        <p:nvPicPr>
          <p:cNvPr id="19469" name="Picture 50">
            <a:extLst>
              <a:ext uri="{FF2B5EF4-FFF2-40B4-BE49-F238E27FC236}">
                <a16:creationId xmlns:a16="http://schemas.microsoft.com/office/drawing/2014/main" id="{88D65042-575C-4526-8A4C-008425905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4162425"/>
            <a:ext cx="52578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j0151265">
            <a:extLst>
              <a:ext uri="{FF2B5EF4-FFF2-40B4-BE49-F238E27FC236}">
                <a16:creationId xmlns:a16="http://schemas.microsoft.com/office/drawing/2014/main" id="{C440B4DB-3CE6-48D6-9AE5-A7063CDCF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1524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1507" name="WordArt 7">
            <a:extLst>
              <a:ext uri="{FF2B5EF4-FFF2-40B4-BE49-F238E27FC236}">
                <a16:creationId xmlns:a16="http://schemas.microsoft.com/office/drawing/2014/main" id="{7EEBD14D-2F90-4563-A09E-517075126D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304801"/>
            <a:ext cx="5257800" cy="1084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000" kern="10">
                <a:ln w="254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</a:rPr>
              <a:t>Second Experiment</a:t>
            </a:r>
          </a:p>
        </p:txBody>
      </p:sp>
      <p:sp>
        <p:nvSpPr>
          <p:cNvPr id="31755" name="WordArt 11">
            <a:extLst>
              <a:ext uri="{FF2B5EF4-FFF2-40B4-BE49-F238E27FC236}">
                <a16:creationId xmlns:a16="http://schemas.microsoft.com/office/drawing/2014/main" id="{C0592B01-F01B-4E52-B686-B748151ECF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524000"/>
            <a:ext cx="2362200" cy="723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b="1" kern="10" dirty="0">
                <a:solidFill>
                  <a:srgbClr val="3366FF"/>
                </a:solidFill>
              </a:rPr>
              <a:t>F1 generation</a:t>
            </a:r>
          </a:p>
          <a:p>
            <a:r>
              <a:rPr lang="en-US" sz="2000" b="1" kern="10" dirty="0">
                <a:solidFill>
                  <a:srgbClr val="3366FF"/>
                </a:solidFill>
              </a:rPr>
              <a:t>(filial generation</a:t>
            </a:r>
            <a:r>
              <a:rPr lang="en-US" sz="2000" kern="10" dirty="0">
                <a:solidFill>
                  <a:srgbClr val="3366FF"/>
                </a:solidFill>
              </a:rPr>
              <a:t>)</a:t>
            </a:r>
          </a:p>
        </p:txBody>
      </p:sp>
      <p:sp>
        <p:nvSpPr>
          <p:cNvPr id="31759" name="WordArt 15">
            <a:extLst>
              <a:ext uri="{FF2B5EF4-FFF2-40B4-BE49-F238E27FC236}">
                <a16:creationId xmlns:a16="http://schemas.microsoft.com/office/drawing/2014/main" id="{03F83FC3-5C95-4ED8-B96E-B2EBE3BBEF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1" y="3600450"/>
            <a:ext cx="2576513" cy="2343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8875"/>
              </a:avLst>
            </a:prstTxWarp>
          </a:bodyPr>
          <a:lstStyle/>
          <a:p>
            <a:r>
              <a:rPr lang="en-US" sz="2000" b="1" kern="10" dirty="0">
                <a:solidFill>
                  <a:srgbClr val="FF0000"/>
                </a:solidFill>
              </a:rPr>
              <a:t>F2 generation:  </a:t>
            </a:r>
          </a:p>
          <a:p>
            <a:r>
              <a:rPr lang="en-US" sz="2000" b="1" kern="10" dirty="0">
                <a:solidFill>
                  <a:srgbClr val="3366FF"/>
                </a:solidFill>
              </a:rPr>
              <a:t>(second generation)</a:t>
            </a:r>
          </a:p>
        </p:txBody>
      </p:sp>
      <p:sp>
        <p:nvSpPr>
          <p:cNvPr id="31764" name="WordArt 20">
            <a:extLst>
              <a:ext uri="{FF2B5EF4-FFF2-40B4-BE49-F238E27FC236}">
                <a16:creationId xmlns:a16="http://schemas.microsoft.com/office/drawing/2014/main" id="{4F46535E-4058-4FA2-983F-D009074A6E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48400" y="6248400"/>
            <a:ext cx="42672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</a:rPr>
              <a:t>75% Purple and 25% White</a:t>
            </a:r>
          </a:p>
        </p:txBody>
      </p:sp>
      <p:sp>
        <p:nvSpPr>
          <p:cNvPr id="47114" name="WordArt 1034">
            <a:extLst>
              <a:ext uri="{FF2B5EF4-FFF2-40B4-BE49-F238E27FC236}">
                <a16:creationId xmlns:a16="http://schemas.microsoft.com/office/drawing/2014/main" id="{DEAB6662-33D5-4E80-B7D1-2BB978690C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6172200"/>
            <a:ext cx="31242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</a:rPr>
              <a:t>Describe the results.</a:t>
            </a:r>
          </a:p>
        </p:txBody>
      </p:sp>
      <p:pic>
        <p:nvPicPr>
          <p:cNvPr id="21515" name="Picture 1035">
            <a:extLst>
              <a:ext uri="{FF2B5EF4-FFF2-40B4-BE49-F238E27FC236}">
                <a16:creationId xmlns:a16="http://schemas.microsoft.com/office/drawing/2014/main" id="{ECC33434-3C0B-4FCF-A742-340F3BEBE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38862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036">
            <a:extLst>
              <a:ext uri="{FF2B5EF4-FFF2-40B4-BE49-F238E27FC236}">
                <a16:creationId xmlns:a16="http://schemas.microsoft.com/office/drawing/2014/main" id="{1316D6F2-D6B0-4721-B454-E469B4042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3962401"/>
            <a:ext cx="51816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4676FE36-36FA-42CA-8D59-3273E15EE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8383" y="304800"/>
            <a:ext cx="9899374" cy="2667000"/>
          </a:xfrm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Mendel’s 2nd Law of Inheritance</a:t>
            </a: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700" b="1" u="sng" dirty="0">
                <a:solidFill>
                  <a:srgbClr val="0070C0"/>
                </a:solidFill>
                <a:latin typeface="Arial" charset="0"/>
              </a:rPr>
              <a:t>Law of Independent Assortment</a:t>
            </a:r>
            <a:r>
              <a:rPr lang="en-US" sz="2700" dirty="0">
                <a:latin typeface="Arial" charset="0"/>
              </a:rPr>
              <a:t>: the factors assort </a:t>
            </a:r>
            <a:r>
              <a:rPr lang="en-US" sz="2700" b="1" u="sng" dirty="0">
                <a:solidFill>
                  <a:srgbClr val="FF0000"/>
                </a:solidFill>
                <a:latin typeface="Arial" charset="0"/>
              </a:rPr>
              <a:t>independently </a:t>
            </a:r>
            <a:r>
              <a:rPr lang="en-US" sz="2700" dirty="0">
                <a:latin typeface="Arial" charset="0"/>
              </a:rPr>
              <a:t>during gamete formation, giving different traits an equal opportunity of occurring together.  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DD66A9BD-FBF3-45BF-8017-34EBFDF13B13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352800"/>
            <a:ext cx="1836738" cy="2153616"/>
            <a:chOff x="423" y="1832"/>
            <a:chExt cx="1157" cy="1504"/>
          </a:xfrm>
        </p:grpSpPr>
        <p:sp>
          <p:nvSpPr>
            <p:cNvPr id="36900" name="Oval 4">
              <a:extLst>
                <a:ext uri="{FF2B5EF4-FFF2-40B4-BE49-F238E27FC236}">
                  <a16:creationId xmlns:a16="http://schemas.microsoft.com/office/drawing/2014/main" id="{882B7D88-D37D-48B7-A0D2-9303E2353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" y="1832"/>
              <a:ext cx="992" cy="1040"/>
            </a:xfrm>
            <a:prstGeom prst="ellipse">
              <a:avLst/>
            </a:prstGeom>
            <a:solidFill>
              <a:srgbClr val="E3BE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>
                <a:latin typeface="Arial Rounded MT Bold" panose="020F0704030504030204" pitchFamily="34" charset="0"/>
              </a:endParaRPr>
            </a:p>
          </p:txBody>
        </p:sp>
        <p:sp>
          <p:nvSpPr>
            <p:cNvPr id="139269" name="Rectangle 5">
              <a:extLst>
                <a:ext uri="{FF2B5EF4-FFF2-40B4-BE49-F238E27FC236}">
                  <a16:creationId xmlns:a16="http://schemas.microsoft.com/office/drawing/2014/main" id="{A91791F0-B6F6-4553-B70B-3D39233D5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170"/>
              <a:ext cx="446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</a:t>
              </a:r>
              <a:r>
                <a:rPr lang="en-US" b="1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</a:t>
              </a:r>
              <a:r>
                <a:rPr lang="en-US" b="1">
                  <a:solidFill>
                    <a:srgbClr val="33CC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T</a:t>
              </a:r>
              <a:r>
                <a:rPr lang="en-US" b="1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t</a:t>
              </a:r>
            </a:p>
          </p:txBody>
        </p:sp>
        <p:sp>
          <p:nvSpPr>
            <p:cNvPr id="36902" name="Rectangle 6">
              <a:extLst>
                <a:ext uri="{FF2B5EF4-FFF2-40B4-BE49-F238E27FC236}">
                  <a16:creationId xmlns:a16="http://schemas.microsoft.com/office/drawing/2014/main" id="{1DFB984B-08D7-4CC6-884A-48BF7BDA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3015"/>
              <a:ext cx="1157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diploid (2n)</a:t>
              </a:r>
            </a:p>
          </p:txBody>
        </p:sp>
      </p:grpSp>
      <p:grpSp>
        <p:nvGrpSpPr>
          <p:cNvPr id="3" name="Group 38">
            <a:extLst>
              <a:ext uri="{FF2B5EF4-FFF2-40B4-BE49-F238E27FC236}">
                <a16:creationId xmlns:a16="http://schemas.microsoft.com/office/drawing/2014/main" id="{A0182CFB-DFDE-4312-A5E3-D5917B89EB91}"/>
              </a:ext>
            </a:extLst>
          </p:cNvPr>
          <p:cNvGrpSpPr>
            <a:grpSpLocks/>
          </p:cNvGrpSpPr>
          <p:nvPr/>
        </p:nvGrpSpPr>
        <p:grpSpPr bwMode="auto">
          <a:xfrm>
            <a:off x="5181601" y="2667000"/>
            <a:ext cx="5046663" cy="3963988"/>
            <a:chOff x="2304" y="1680"/>
            <a:chExt cx="3179" cy="2497"/>
          </a:xfrm>
        </p:grpSpPr>
        <p:sp>
          <p:nvSpPr>
            <p:cNvPr id="36869" name="Line 7">
              <a:extLst>
                <a:ext uri="{FF2B5EF4-FFF2-40B4-BE49-F238E27FC236}">
                  <a16:creationId xmlns:a16="http://schemas.microsoft.com/office/drawing/2014/main" id="{4991F984-A163-4D5F-8871-A6398EFC5E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1920"/>
              <a:ext cx="588" cy="21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" name="Line 8">
              <a:extLst>
                <a:ext uri="{FF2B5EF4-FFF2-40B4-BE49-F238E27FC236}">
                  <a16:creationId xmlns:a16="http://schemas.microsoft.com/office/drawing/2014/main" id="{03C49561-79FC-428D-8234-88949E2785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2496"/>
              <a:ext cx="588" cy="6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1" name="Line 9">
              <a:extLst>
                <a:ext uri="{FF2B5EF4-FFF2-40B4-BE49-F238E27FC236}">
                  <a16:creationId xmlns:a16="http://schemas.microsoft.com/office/drawing/2014/main" id="{7F275DD6-2786-42E6-982D-8CE30154D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072"/>
              <a:ext cx="664" cy="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2" name="Line 10">
              <a:extLst>
                <a:ext uri="{FF2B5EF4-FFF2-40B4-BE49-F238E27FC236}">
                  <a16:creationId xmlns:a16="http://schemas.microsoft.com/office/drawing/2014/main" id="{BC2CE66E-340B-45A6-B0CE-FD26C6098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3456"/>
              <a:ext cx="684" cy="26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Rectangle 11">
              <a:extLst>
                <a:ext uri="{FF2B5EF4-FFF2-40B4-BE49-F238E27FC236}">
                  <a16:creationId xmlns:a16="http://schemas.microsoft.com/office/drawing/2014/main" id="{B75053C9-AEC0-4E9B-8D16-24EBDA525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208"/>
              <a:ext cx="69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latin typeface="Arial" panose="020B0604020202020204" pitchFamily="34" charset="0"/>
                </a:rPr>
                <a:t>sperm</a:t>
              </a:r>
            </a:p>
          </p:txBody>
        </p:sp>
        <p:sp>
          <p:nvSpPr>
            <p:cNvPr id="36874" name="Rectangle 12">
              <a:extLst>
                <a:ext uri="{FF2B5EF4-FFF2-40B4-BE49-F238E27FC236}">
                  <a16:creationId xmlns:a16="http://schemas.microsoft.com/office/drawing/2014/main" id="{49B36909-B30E-4DAF-B00A-3757B2E4B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" y="2906"/>
              <a:ext cx="110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haploid (n)</a:t>
              </a:r>
            </a:p>
          </p:txBody>
        </p:sp>
        <p:sp>
          <p:nvSpPr>
            <p:cNvPr id="36875" name="Rectangle 13">
              <a:extLst>
                <a:ext uri="{FF2B5EF4-FFF2-40B4-BE49-F238E27FC236}">
                  <a16:creationId xmlns:a16="http://schemas.microsoft.com/office/drawing/2014/main" id="{1A78C1A2-D626-4ADD-B34E-B84DB685D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888"/>
              <a:ext cx="99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meiosis II</a:t>
              </a:r>
            </a:p>
          </p:txBody>
        </p:sp>
        <p:grpSp>
          <p:nvGrpSpPr>
            <p:cNvPr id="36876" name="Group 14">
              <a:extLst>
                <a:ext uri="{FF2B5EF4-FFF2-40B4-BE49-F238E27FC236}">
                  <a16:creationId xmlns:a16="http://schemas.microsoft.com/office/drawing/2014/main" id="{345C88D6-A420-4793-9132-26221D6189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1680"/>
              <a:ext cx="1220" cy="459"/>
              <a:chOff x="3820" y="1200"/>
              <a:chExt cx="1220" cy="459"/>
            </a:xfrm>
          </p:grpSpPr>
          <p:grpSp>
            <p:nvGrpSpPr>
              <p:cNvPr id="36895" name="Group 15">
                <a:extLst>
                  <a:ext uri="{FF2B5EF4-FFF2-40B4-BE49-F238E27FC236}">
                    <a16:creationId xmlns:a16="http://schemas.microsoft.com/office/drawing/2014/main" id="{1AE0FE5C-7B9E-42DA-8703-E763ADA0BC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0" y="1200"/>
                <a:ext cx="1220" cy="459"/>
                <a:chOff x="3820" y="1200"/>
                <a:chExt cx="1220" cy="459"/>
              </a:xfrm>
            </p:grpSpPr>
            <p:sp>
              <p:nvSpPr>
                <p:cNvPr id="36897" name="Oval 16">
                  <a:extLst>
                    <a:ext uri="{FF2B5EF4-FFF2-40B4-BE49-F238E27FC236}">
                      <a16:creationId xmlns:a16="http://schemas.microsoft.com/office/drawing/2014/main" id="{FAABCBCD-63B3-457D-BBB5-53DF208638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0" y="1200"/>
                  <a:ext cx="500" cy="459"/>
                </a:xfrm>
                <a:prstGeom prst="ellipse">
                  <a:avLst/>
                </a:prstGeom>
                <a:solidFill>
                  <a:srgbClr val="E3BE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90000"/>
                    <a:buFont typeface="Symbol" panose="05050102010706020507" pitchFamily="18" charset="2"/>
                    <a:buChar char="¨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800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36898" name="Freeform 17">
                  <a:extLst>
                    <a:ext uri="{FF2B5EF4-FFF2-40B4-BE49-F238E27FC236}">
                      <a16:creationId xmlns:a16="http://schemas.microsoft.com/office/drawing/2014/main" id="{9C90E4F9-7AE5-44AA-8E88-8BBA527C08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2" y="1392"/>
                  <a:ext cx="144" cy="169"/>
                </a:xfrm>
                <a:custGeom>
                  <a:avLst/>
                  <a:gdLst>
                    <a:gd name="T0" fmla="*/ 0 w 277"/>
                    <a:gd name="T1" fmla="*/ 1 h 265"/>
                    <a:gd name="T2" fmla="*/ 1 w 277"/>
                    <a:gd name="T3" fmla="*/ 1 h 265"/>
                    <a:gd name="T4" fmla="*/ 1 w 277"/>
                    <a:gd name="T5" fmla="*/ 1 h 265"/>
                    <a:gd name="T6" fmla="*/ 1 w 277"/>
                    <a:gd name="T7" fmla="*/ 1 h 265"/>
                    <a:gd name="T8" fmla="*/ 1 w 277"/>
                    <a:gd name="T9" fmla="*/ 1 h 265"/>
                    <a:gd name="T10" fmla="*/ 1 w 277"/>
                    <a:gd name="T11" fmla="*/ 1 h 265"/>
                    <a:gd name="T12" fmla="*/ 1 w 277"/>
                    <a:gd name="T13" fmla="*/ 1 h 265"/>
                    <a:gd name="T14" fmla="*/ 1 w 277"/>
                    <a:gd name="T15" fmla="*/ 1 h 265"/>
                    <a:gd name="T16" fmla="*/ 1 w 277"/>
                    <a:gd name="T17" fmla="*/ 0 h 265"/>
                    <a:gd name="T18" fmla="*/ 1 w 277"/>
                    <a:gd name="T19" fmla="*/ 0 h 265"/>
                    <a:gd name="T20" fmla="*/ 1 w 277"/>
                    <a:gd name="T21" fmla="*/ 1 h 265"/>
                    <a:gd name="T22" fmla="*/ 1 w 277"/>
                    <a:gd name="T23" fmla="*/ 1 h 265"/>
                    <a:gd name="T24" fmla="*/ 1 w 277"/>
                    <a:gd name="T25" fmla="*/ 1 h 265"/>
                    <a:gd name="T26" fmla="*/ 1 w 277"/>
                    <a:gd name="T27" fmla="*/ 1 h 265"/>
                    <a:gd name="T28" fmla="*/ 1 w 277"/>
                    <a:gd name="T29" fmla="*/ 1 h 265"/>
                    <a:gd name="T30" fmla="*/ 1 w 277"/>
                    <a:gd name="T31" fmla="*/ 1 h 265"/>
                    <a:gd name="T32" fmla="*/ 1 w 277"/>
                    <a:gd name="T33" fmla="*/ 1 h 265"/>
                    <a:gd name="T34" fmla="*/ 1 w 277"/>
                    <a:gd name="T35" fmla="*/ 1 h 265"/>
                    <a:gd name="T36" fmla="*/ 1 w 277"/>
                    <a:gd name="T37" fmla="*/ 1 h 265"/>
                    <a:gd name="T38" fmla="*/ 1 w 277"/>
                    <a:gd name="T39" fmla="*/ 1 h 265"/>
                    <a:gd name="T40" fmla="*/ 1 w 277"/>
                    <a:gd name="T41" fmla="*/ 1 h 265"/>
                    <a:gd name="T42" fmla="*/ 1 w 277"/>
                    <a:gd name="T43" fmla="*/ 1 h 265"/>
                    <a:gd name="T44" fmla="*/ 1 w 277"/>
                    <a:gd name="T45" fmla="*/ 1 h 265"/>
                    <a:gd name="T46" fmla="*/ 1 w 277"/>
                    <a:gd name="T47" fmla="*/ 1 h 265"/>
                    <a:gd name="T48" fmla="*/ 1 w 277"/>
                    <a:gd name="T49" fmla="*/ 1 h 265"/>
                    <a:gd name="T50" fmla="*/ 0 w 277"/>
                    <a:gd name="T51" fmla="*/ 1 h 26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7"/>
                    <a:gd name="T79" fmla="*/ 0 h 265"/>
                    <a:gd name="T80" fmla="*/ 277 w 277"/>
                    <a:gd name="T81" fmla="*/ 265 h 26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7" h="265">
                      <a:moveTo>
                        <a:pt x="0" y="228"/>
                      </a:moveTo>
                      <a:lnTo>
                        <a:pt x="36" y="228"/>
                      </a:lnTo>
                      <a:lnTo>
                        <a:pt x="36" y="192"/>
                      </a:lnTo>
                      <a:lnTo>
                        <a:pt x="36" y="156"/>
                      </a:lnTo>
                      <a:lnTo>
                        <a:pt x="24" y="120"/>
                      </a:lnTo>
                      <a:lnTo>
                        <a:pt x="48" y="84"/>
                      </a:lnTo>
                      <a:lnTo>
                        <a:pt x="48" y="48"/>
                      </a:lnTo>
                      <a:lnTo>
                        <a:pt x="48" y="12"/>
                      </a:lnTo>
                      <a:lnTo>
                        <a:pt x="84" y="0"/>
                      </a:lnTo>
                      <a:lnTo>
                        <a:pt x="120" y="0"/>
                      </a:lnTo>
                      <a:lnTo>
                        <a:pt x="156" y="12"/>
                      </a:lnTo>
                      <a:lnTo>
                        <a:pt x="192" y="36"/>
                      </a:lnTo>
                      <a:lnTo>
                        <a:pt x="216" y="72"/>
                      </a:lnTo>
                      <a:lnTo>
                        <a:pt x="252" y="96"/>
                      </a:lnTo>
                      <a:lnTo>
                        <a:pt x="264" y="132"/>
                      </a:lnTo>
                      <a:lnTo>
                        <a:pt x="276" y="168"/>
                      </a:lnTo>
                      <a:lnTo>
                        <a:pt x="276" y="204"/>
                      </a:lnTo>
                      <a:lnTo>
                        <a:pt x="240" y="228"/>
                      </a:lnTo>
                      <a:lnTo>
                        <a:pt x="204" y="252"/>
                      </a:lnTo>
                      <a:lnTo>
                        <a:pt x="168" y="252"/>
                      </a:lnTo>
                      <a:lnTo>
                        <a:pt x="132" y="264"/>
                      </a:lnTo>
                      <a:lnTo>
                        <a:pt x="96" y="264"/>
                      </a:lnTo>
                      <a:lnTo>
                        <a:pt x="60" y="264"/>
                      </a:lnTo>
                      <a:lnTo>
                        <a:pt x="24" y="264"/>
                      </a:lnTo>
                      <a:lnTo>
                        <a:pt x="24" y="228"/>
                      </a:lnTo>
                      <a:lnTo>
                        <a:pt x="0" y="228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99" name="Freeform 18">
                  <a:extLst>
                    <a:ext uri="{FF2B5EF4-FFF2-40B4-BE49-F238E27FC236}">
                      <a16:creationId xmlns:a16="http://schemas.microsoft.com/office/drawing/2014/main" id="{6CE35D00-1A97-4EF0-9C20-8AE28E7428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6" y="1488"/>
                  <a:ext cx="624" cy="144"/>
                </a:xfrm>
                <a:custGeom>
                  <a:avLst/>
                  <a:gdLst>
                    <a:gd name="T0" fmla="*/ 0 w 841"/>
                    <a:gd name="T1" fmla="*/ 0 h 301"/>
                    <a:gd name="T2" fmla="*/ 1 w 841"/>
                    <a:gd name="T3" fmla="*/ 0 h 301"/>
                    <a:gd name="T4" fmla="*/ 1 w 841"/>
                    <a:gd name="T5" fmla="*/ 0 h 301"/>
                    <a:gd name="T6" fmla="*/ 1 w 841"/>
                    <a:gd name="T7" fmla="*/ 0 h 301"/>
                    <a:gd name="T8" fmla="*/ 1 w 841"/>
                    <a:gd name="T9" fmla="*/ 0 h 301"/>
                    <a:gd name="T10" fmla="*/ 1 w 841"/>
                    <a:gd name="T11" fmla="*/ 0 h 301"/>
                    <a:gd name="T12" fmla="*/ 1 w 841"/>
                    <a:gd name="T13" fmla="*/ 0 h 301"/>
                    <a:gd name="T14" fmla="*/ 1 w 841"/>
                    <a:gd name="T15" fmla="*/ 0 h 301"/>
                    <a:gd name="T16" fmla="*/ 1 w 841"/>
                    <a:gd name="T17" fmla="*/ 0 h 301"/>
                    <a:gd name="T18" fmla="*/ 1 w 841"/>
                    <a:gd name="T19" fmla="*/ 0 h 301"/>
                    <a:gd name="T20" fmla="*/ 1 w 841"/>
                    <a:gd name="T21" fmla="*/ 0 h 301"/>
                    <a:gd name="T22" fmla="*/ 1 w 841"/>
                    <a:gd name="T23" fmla="*/ 0 h 301"/>
                    <a:gd name="T24" fmla="*/ 1 w 841"/>
                    <a:gd name="T25" fmla="*/ 0 h 301"/>
                    <a:gd name="T26" fmla="*/ 1 w 841"/>
                    <a:gd name="T27" fmla="*/ 0 h 301"/>
                    <a:gd name="T28" fmla="*/ 1 w 841"/>
                    <a:gd name="T29" fmla="*/ 0 h 301"/>
                    <a:gd name="T30" fmla="*/ 1 w 841"/>
                    <a:gd name="T31" fmla="*/ 0 h 301"/>
                    <a:gd name="T32" fmla="*/ 1 w 841"/>
                    <a:gd name="T33" fmla="*/ 0 h 301"/>
                    <a:gd name="T34" fmla="*/ 1 w 841"/>
                    <a:gd name="T35" fmla="*/ 0 h 301"/>
                    <a:gd name="T36" fmla="*/ 1 w 841"/>
                    <a:gd name="T37" fmla="*/ 0 h 301"/>
                    <a:gd name="T38" fmla="*/ 1 w 841"/>
                    <a:gd name="T39" fmla="*/ 0 h 3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41"/>
                    <a:gd name="T61" fmla="*/ 0 h 301"/>
                    <a:gd name="T62" fmla="*/ 841 w 841"/>
                    <a:gd name="T63" fmla="*/ 301 h 30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41" h="301">
                      <a:moveTo>
                        <a:pt x="0" y="0"/>
                      </a:moveTo>
                      <a:lnTo>
                        <a:pt x="24" y="36"/>
                      </a:lnTo>
                      <a:lnTo>
                        <a:pt x="60" y="36"/>
                      </a:lnTo>
                      <a:lnTo>
                        <a:pt x="96" y="36"/>
                      </a:lnTo>
                      <a:lnTo>
                        <a:pt x="132" y="48"/>
                      </a:lnTo>
                      <a:lnTo>
                        <a:pt x="156" y="84"/>
                      </a:lnTo>
                      <a:lnTo>
                        <a:pt x="192" y="120"/>
                      </a:lnTo>
                      <a:lnTo>
                        <a:pt x="228" y="132"/>
                      </a:lnTo>
                      <a:lnTo>
                        <a:pt x="324" y="132"/>
                      </a:lnTo>
                      <a:lnTo>
                        <a:pt x="396" y="144"/>
                      </a:lnTo>
                      <a:lnTo>
                        <a:pt x="468" y="144"/>
                      </a:lnTo>
                      <a:lnTo>
                        <a:pt x="504" y="156"/>
                      </a:lnTo>
                      <a:lnTo>
                        <a:pt x="576" y="156"/>
                      </a:lnTo>
                      <a:lnTo>
                        <a:pt x="624" y="180"/>
                      </a:lnTo>
                      <a:lnTo>
                        <a:pt x="660" y="216"/>
                      </a:lnTo>
                      <a:lnTo>
                        <a:pt x="696" y="228"/>
                      </a:lnTo>
                      <a:lnTo>
                        <a:pt x="732" y="252"/>
                      </a:lnTo>
                      <a:lnTo>
                        <a:pt x="768" y="276"/>
                      </a:lnTo>
                      <a:lnTo>
                        <a:pt x="804" y="288"/>
                      </a:lnTo>
                      <a:lnTo>
                        <a:pt x="840" y="30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9283" name="Rectangle 19">
                <a:extLst>
                  <a:ext uri="{FF2B5EF4-FFF2-40B4-BE49-F238E27FC236}">
                    <a16:creationId xmlns:a16="http://schemas.microsoft.com/office/drawing/2014/main" id="{8D3216F7-DD4B-4F4F-9C96-0612D1DA3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248"/>
                <a:ext cx="309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B</a:t>
                </a:r>
                <a:r>
                  <a:rPr lang="en-US" b="1">
                    <a:solidFill>
                      <a:srgbClr val="33CC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T</a:t>
                </a:r>
              </a:p>
            </p:txBody>
          </p:sp>
        </p:grpSp>
        <p:grpSp>
          <p:nvGrpSpPr>
            <p:cNvPr id="36877" name="Group 20">
              <a:extLst>
                <a:ext uri="{FF2B5EF4-FFF2-40B4-BE49-F238E27FC236}">
                  <a16:creationId xmlns:a16="http://schemas.microsoft.com/office/drawing/2014/main" id="{DD33D660-286B-4A01-961C-8CA92EA2C8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2304"/>
              <a:ext cx="1220" cy="459"/>
              <a:chOff x="3840" y="1920"/>
              <a:chExt cx="1220" cy="459"/>
            </a:xfrm>
          </p:grpSpPr>
          <p:grpSp>
            <p:nvGrpSpPr>
              <p:cNvPr id="36890" name="Group 21">
                <a:extLst>
                  <a:ext uri="{FF2B5EF4-FFF2-40B4-BE49-F238E27FC236}">
                    <a16:creationId xmlns:a16="http://schemas.microsoft.com/office/drawing/2014/main" id="{061DF138-8852-4E05-A7BC-6C9349B0F0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0" y="1920"/>
                <a:ext cx="1220" cy="459"/>
                <a:chOff x="3820" y="1200"/>
                <a:chExt cx="1220" cy="459"/>
              </a:xfrm>
            </p:grpSpPr>
            <p:sp>
              <p:nvSpPr>
                <p:cNvPr id="36892" name="Oval 22">
                  <a:extLst>
                    <a:ext uri="{FF2B5EF4-FFF2-40B4-BE49-F238E27FC236}">
                      <a16:creationId xmlns:a16="http://schemas.microsoft.com/office/drawing/2014/main" id="{CAE82FBF-5AB9-48E0-B669-83D6A279FD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0" y="1200"/>
                  <a:ext cx="500" cy="459"/>
                </a:xfrm>
                <a:prstGeom prst="ellipse">
                  <a:avLst/>
                </a:prstGeom>
                <a:solidFill>
                  <a:srgbClr val="E3BE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90000"/>
                    <a:buFont typeface="Symbol" panose="05050102010706020507" pitchFamily="18" charset="2"/>
                    <a:buChar char="¨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800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36893" name="Freeform 23">
                  <a:extLst>
                    <a:ext uri="{FF2B5EF4-FFF2-40B4-BE49-F238E27FC236}">
                      <a16:creationId xmlns:a16="http://schemas.microsoft.com/office/drawing/2014/main" id="{68CAE948-9016-4788-8F77-2F8DBE5C45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2" y="1392"/>
                  <a:ext cx="144" cy="169"/>
                </a:xfrm>
                <a:custGeom>
                  <a:avLst/>
                  <a:gdLst>
                    <a:gd name="T0" fmla="*/ 0 w 277"/>
                    <a:gd name="T1" fmla="*/ 1 h 265"/>
                    <a:gd name="T2" fmla="*/ 1 w 277"/>
                    <a:gd name="T3" fmla="*/ 1 h 265"/>
                    <a:gd name="T4" fmla="*/ 1 w 277"/>
                    <a:gd name="T5" fmla="*/ 1 h 265"/>
                    <a:gd name="T6" fmla="*/ 1 w 277"/>
                    <a:gd name="T7" fmla="*/ 1 h 265"/>
                    <a:gd name="T8" fmla="*/ 1 w 277"/>
                    <a:gd name="T9" fmla="*/ 1 h 265"/>
                    <a:gd name="T10" fmla="*/ 1 w 277"/>
                    <a:gd name="T11" fmla="*/ 1 h 265"/>
                    <a:gd name="T12" fmla="*/ 1 w 277"/>
                    <a:gd name="T13" fmla="*/ 1 h 265"/>
                    <a:gd name="T14" fmla="*/ 1 w 277"/>
                    <a:gd name="T15" fmla="*/ 1 h 265"/>
                    <a:gd name="T16" fmla="*/ 1 w 277"/>
                    <a:gd name="T17" fmla="*/ 0 h 265"/>
                    <a:gd name="T18" fmla="*/ 1 w 277"/>
                    <a:gd name="T19" fmla="*/ 0 h 265"/>
                    <a:gd name="T20" fmla="*/ 1 w 277"/>
                    <a:gd name="T21" fmla="*/ 1 h 265"/>
                    <a:gd name="T22" fmla="*/ 1 w 277"/>
                    <a:gd name="T23" fmla="*/ 1 h 265"/>
                    <a:gd name="T24" fmla="*/ 1 w 277"/>
                    <a:gd name="T25" fmla="*/ 1 h 265"/>
                    <a:gd name="T26" fmla="*/ 1 w 277"/>
                    <a:gd name="T27" fmla="*/ 1 h 265"/>
                    <a:gd name="T28" fmla="*/ 1 w 277"/>
                    <a:gd name="T29" fmla="*/ 1 h 265"/>
                    <a:gd name="T30" fmla="*/ 1 w 277"/>
                    <a:gd name="T31" fmla="*/ 1 h 265"/>
                    <a:gd name="T32" fmla="*/ 1 w 277"/>
                    <a:gd name="T33" fmla="*/ 1 h 265"/>
                    <a:gd name="T34" fmla="*/ 1 w 277"/>
                    <a:gd name="T35" fmla="*/ 1 h 265"/>
                    <a:gd name="T36" fmla="*/ 1 w 277"/>
                    <a:gd name="T37" fmla="*/ 1 h 265"/>
                    <a:gd name="T38" fmla="*/ 1 w 277"/>
                    <a:gd name="T39" fmla="*/ 1 h 265"/>
                    <a:gd name="T40" fmla="*/ 1 w 277"/>
                    <a:gd name="T41" fmla="*/ 1 h 265"/>
                    <a:gd name="T42" fmla="*/ 1 w 277"/>
                    <a:gd name="T43" fmla="*/ 1 h 265"/>
                    <a:gd name="T44" fmla="*/ 1 w 277"/>
                    <a:gd name="T45" fmla="*/ 1 h 265"/>
                    <a:gd name="T46" fmla="*/ 1 w 277"/>
                    <a:gd name="T47" fmla="*/ 1 h 265"/>
                    <a:gd name="T48" fmla="*/ 1 w 277"/>
                    <a:gd name="T49" fmla="*/ 1 h 265"/>
                    <a:gd name="T50" fmla="*/ 0 w 277"/>
                    <a:gd name="T51" fmla="*/ 1 h 26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7"/>
                    <a:gd name="T79" fmla="*/ 0 h 265"/>
                    <a:gd name="T80" fmla="*/ 277 w 277"/>
                    <a:gd name="T81" fmla="*/ 265 h 26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7" h="265">
                      <a:moveTo>
                        <a:pt x="0" y="228"/>
                      </a:moveTo>
                      <a:lnTo>
                        <a:pt x="36" y="228"/>
                      </a:lnTo>
                      <a:lnTo>
                        <a:pt x="36" y="192"/>
                      </a:lnTo>
                      <a:lnTo>
                        <a:pt x="36" y="156"/>
                      </a:lnTo>
                      <a:lnTo>
                        <a:pt x="24" y="120"/>
                      </a:lnTo>
                      <a:lnTo>
                        <a:pt x="48" y="84"/>
                      </a:lnTo>
                      <a:lnTo>
                        <a:pt x="48" y="48"/>
                      </a:lnTo>
                      <a:lnTo>
                        <a:pt x="48" y="12"/>
                      </a:lnTo>
                      <a:lnTo>
                        <a:pt x="84" y="0"/>
                      </a:lnTo>
                      <a:lnTo>
                        <a:pt x="120" y="0"/>
                      </a:lnTo>
                      <a:lnTo>
                        <a:pt x="156" y="12"/>
                      </a:lnTo>
                      <a:lnTo>
                        <a:pt x="192" y="36"/>
                      </a:lnTo>
                      <a:lnTo>
                        <a:pt x="216" y="72"/>
                      </a:lnTo>
                      <a:lnTo>
                        <a:pt x="252" y="96"/>
                      </a:lnTo>
                      <a:lnTo>
                        <a:pt x="264" y="132"/>
                      </a:lnTo>
                      <a:lnTo>
                        <a:pt x="276" y="168"/>
                      </a:lnTo>
                      <a:lnTo>
                        <a:pt x="276" y="204"/>
                      </a:lnTo>
                      <a:lnTo>
                        <a:pt x="240" y="228"/>
                      </a:lnTo>
                      <a:lnTo>
                        <a:pt x="204" y="252"/>
                      </a:lnTo>
                      <a:lnTo>
                        <a:pt x="168" y="252"/>
                      </a:lnTo>
                      <a:lnTo>
                        <a:pt x="132" y="264"/>
                      </a:lnTo>
                      <a:lnTo>
                        <a:pt x="96" y="264"/>
                      </a:lnTo>
                      <a:lnTo>
                        <a:pt x="60" y="264"/>
                      </a:lnTo>
                      <a:lnTo>
                        <a:pt x="24" y="264"/>
                      </a:lnTo>
                      <a:lnTo>
                        <a:pt x="24" y="228"/>
                      </a:lnTo>
                      <a:lnTo>
                        <a:pt x="0" y="228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94" name="Freeform 24">
                  <a:extLst>
                    <a:ext uri="{FF2B5EF4-FFF2-40B4-BE49-F238E27FC236}">
                      <a16:creationId xmlns:a16="http://schemas.microsoft.com/office/drawing/2014/main" id="{8C3A3C3C-7860-444C-83A2-1942B86CDE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6" y="1488"/>
                  <a:ext cx="624" cy="144"/>
                </a:xfrm>
                <a:custGeom>
                  <a:avLst/>
                  <a:gdLst>
                    <a:gd name="T0" fmla="*/ 0 w 841"/>
                    <a:gd name="T1" fmla="*/ 0 h 301"/>
                    <a:gd name="T2" fmla="*/ 1 w 841"/>
                    <a:gd name="T3" fmla="*/ 0 h 301"/>
                    <a:gd name="T4" fmla="*/ 1 w 841"/>
                    <a:gd name="T5" fmla="*/ 0 h 301"/>
                    <a:gd name="T6" fmla="*/ 1 w 841"/>
                    <a:gd name="T7" fmla="*/ 0 h 301"/>
                    <a:gd name="T8" fmla="*/ 1 w 841"/>
                    <a:gd name="T9" fmla="*/ 0 h 301"/>
                    <a:gd name="T10" fmla="*/ 1 w 841"/>
                    <a:gd name="T11" fmla="*/ 0 h 301"/>
                    <a:gd name="T12" fmla="*/ 1 w 841"/>
                    <a:gd name="T13" fmla="*/ 0 h 301"/>
                    <a:gd name="T14" fmla="*/ 1 w 841"/>
                    <a:gd name="T15" fmla="*/ 0 h 301"/>
                    <a:gd name="T16" fmla="*/ 1 w 841"/>
                    <a:gd name="T17" fmla="*/ 0 h 301"/>
                    <a:gd name="T18" fmla="*/ 1 w 841"/>
                    <a:gd name="T19" fmla="*/ 0 h 301"/>
                    <a:gd name="T20" fmla="*/ 1 w 841"/>
                    <a:gd name="T21" fmla="*/ 0 h 301"/>
                    <a:gd name="T22" fmla="*/ 1 w 841"/>
                    <a:gd name="T23" fmla="*/ 0 h 301"/>
                    <a:gd name="T24" fmla="*/ 1 w 841"/>
                    <a:gd name="T25" fmla="*/ 0 h 301"/>
                    <a:gd name="T26" fmla="*/ 1 w 841"/>
                    <a:gd name="T27" fmla="*/ 0 h 301"/>
                    <a:gd name="T28" fmla="*/ 1 w 841"/>
                    <a:gd name="T29" fmla="*/ 0 h 301"/>
                    <a:gd name="T30" fmla="*/ 1 w 841"/>
                    <a:gd name="T31" fmla="*/ 0 h 301"/>
                    <a:gd name="T32" fmla="*/ 1 w 841"/>
                    <a:gd name="T33" fmla="*/ 0 h 301"/>
                    <a:gd name="T34" fmla="*/ 1 w 841"/>
                    <a:gd name="T35" fmla="*/ 0 h 301"/>
                    <a:gd name="T36" fmla="*/ 1 w 841"/>
                    <a:gd name="T37" fmla="*/ 0 h 301"/>
                    <a:gd name="T38" fmla="*/ 1 w 841"/>
                    <a:gd name="T39" fmla="*/ 0 h 3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41"/>
                    <a:gd name="T61" fmla="*/ 0 h 301"/>
                    <a:gd name="T62" fmla="*/ 841 w 841"/>
                    <a:gd name="T63" fmla="*/ 301 h 30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41" h="301">
                      <a:moveTo>
                        <a:pt x="0" y="0"/>
                      </a:moveTo>
                      <a:lnTo>
                        <a:pt x="24" y="36"/>
                      </a:lnTo>
                      <a:lnTo>
                        <a:pt x="60" y="36"/>
                      </a:lnTo>
                      <a:lnTo>
                        <a:pt x="96" y="36"/>
                      </a:lnTo>
                      <a:lnTo>
                        <a:pt x="132" y="48"/>
                      </a:lnTo>
                      <a:lnTo>
                        <a:pt x="156" y="84"/>
                      </a:lnTo>
                      <a:lnTo>
                        <a:pt x="192" y="120"/>
                      </a:lnTo>
                      <a:lnTo>
                        <a:pt x="228" y="132"/>
                      </a:lnTo>
                      <a:lnTo>
                        <a:pt x="324" y="132"/>
                      </a:lnTo>
                      <a:lnTo>
                        <a:pt x="396" y="144"/>
                      </a:lnTo>
                      <a:lnTo>
                        <a:pt x="468" y="144"/>
                      </a:lnTo>
                      <a:lnTo>
                        <a:pt x="504" y="156"/>
                      </a:lnTo>
                      <a:lnTo>
                        <a:pt x="576" y="156"/>
                      </a:lnTo>
                      <a:lnTo>
                        <a:pt x="624" y="180"/>
                      </a:lnTo>
                      <a:lnTo>
                        <a:pt x="660" y="216"/>
                      </a:lnTo>
                      <a:lnTo>
                        <a:pt x="696" y="228"/>
                      </a:lnTo>
                      <a:lnTo>
                        <a:pt x="732" y="252"/>
                      </a:lnTo>
                      <a:lnTo>
                        <a:pt x="768" y="276"/>
                      </a:lnTo>
                      <a:lnTo>
                        <a:pt x="804" y="288"/>
                      </a:lnTo>
                      <a:lnTo>
                        <a:pt x="840" y="30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9289" name="Rectangle 25">
                <a:extLst>
                  <a:ext uri="{FF2B5EF4-FFF2-40B4-BE49-F238E27FC236}">
                    <a16:creationId xmlns:a16="http://schemas.microsoft.com/office/drawing/2014/main" id="{FA1CCB40-125A-4587-9BE8-094EF58EA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1968"/>
                <a:ext cx="269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B</a:t>
                </a:r>
                <a:r>
                  <a:rPr lang="en-US" b="1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t</a:t>
                </a:r>
              </a:p>
            </p:txBody>
          </p:sp>
        </p:grpSp>
        <p:grpSp>
          <p:nvGrpSpPr>
            <p:cNvPr id="36878" name="Group 26">
              <a:extLst>
                <a:ext uri="{FF2B5EF4-FFF2-40B4-BE49-F238E27FC236}">
                  <a16:creationId xmlns:a16="http://schemas.microsoft.com/office/drawing/2014/main" id="{C3D26EE0-FEAB-450E-A6A9-4FE0CBC768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2976"/>
              <a:ext cx="1220" cy="459"/>
              <a:chOff x="3888" y="2784"/>
              <a:chExt cx="1220" cy="459"/>
            </a:xfrm>
          </p:grpSpPr>
          <p:grpSp>
            <p:nvGrpSpPr>
              <p:cNvPr id="36885" name="Group 27">
                <a:extLst>
                  <a:ext uri="{FF2B5EF4-FFF2-40B4-BE49-F238E27FC236}">
                    <a16:creationId xmlns:a16="http://schemas.microsoft.com/office/drawing/2014/main" id="{DD21A911-CDF9-4CF5-BFC5-56F43BC8CD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2784"/>
                <a:ext cx="1220" cy="459"/>
                <a:chOff x="3820" y="1200"/>
                <a:chExt cx="1220" cy="459"/>
              </a:xfrm>
            </p:grpSpPr>
            <p:sp>
              <p:nvSpPr>
                <p:cNvPr id="36887" name="Oval 28">
                  <a:extLst>
                    <a:ext uri="{FF2B5EF4-FFF2-40B4-BE49-F238E27FC236}">
                      <a16:creationId xmlns:a16="http://schemas.microsoft.com/office/drawing/2014/main" id="{45E02B2D-2E65-4365-AB65-20F5ACE205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0" y="1200"/>
                  <a:ext cx="500" cy="459"/>
                </a:xfrm>
                <a:prstGeom prst="ellipse">
                  <a:avLst/>
                </a:prstGeom>
                <a:solidFill>
                  <a:srgbClr val="E3BE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90000"/>
                    <a:buFont typeface="Symbol" panose="05050102010706020507" pitchFamily="18" charset="2"/>
                    <a:buChar char="¨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800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36888" name="Freeform 29">
                  <a:extLst>
                    <a:ext uri="{FF2B5EF4-FFF2-40B4-BE49-F238E27FC236}">
                      <a16:creationId xmlns:a16="http://schemas.microsoft.com/office/drawing/2014/main" id="{2E876C64-35A8-4E5F-BB54-75952F3AD4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2" y="1392"/>
                  <a:ext cx="144" cy="169"/>
                </a:xfrm>
                <a:custGeom>
                  <a:avLst/>
                  <a:gdLst>
                    <a:gd name="T0" fmla="*/ 0 w 277"/>
                    <a:gd name="T1" fmla="*/ 1 h 265"/>
                    <a:gd name="T2" fmla="*/ 1 w 277"/>
                    <a:gd name="T3" fmla="*/ 1 h 265"/>
                    <a:gd name="T4" fmla="*/ 1 w 277"/>
                    <a:gd name="T5" fmla="*/ 1 h 265"/>
                    <a:gd name="T6" fmla="*/ 1 w 277"/>
                    <a:gd name="T7" fmla="*/ 1 h 265"/>
                    <a:gd name="T8" fmla="*/ 1 w 277"/>
                    <a:gd name="T9" fmla="*/ 1 h 265"/>
                    <a:gd name="T10" fmla="*/ 1 w 277"/>
                    <a:gd name="T11" fmla="*/ 1 h 265"/>
                    <a:gd name="T12" fmla="*/ 1 w 277"/>
                    <a:gd name="T13" fmla="*/ 1 h 265"/>
                    <a:gd name="T14" fmla="*/ 1 w 277"/>
                    <a:gd name="T15" fmla="*/ 1 h 265"/>
                    <a:gd name="T16" fmla="*/ 1 w 277"/>
                    <a:gd name="T17" fmla="*/ 0 h 265"/>
                    <a:gd name="T18" fmla="*/ 1 w 277"/>
                    <a:gd name="T19" fmla="*/ 0 h 265"/>
                    <a:gd name="T20" fmla="*/ 1 w 277"/>
                    <a:gd name="T21" fmla="*/ 1 h 265"/>
                    <a:gd name="T22" fmla="*/ 1 w 277"/>
                    <a:gd name="T23" fmla="*/ 1 h 265"/>
                    <a:gd name="T24" fmla="*/ 1 w 277"/>
                    <a:gd name="T25" fmla="*/ 1 h 265"/>
                    <a:gd name="T26" fmla="*/ 1 w 277"/>
                    <a:gd name="T27" fmla="*/ 1 h 265"/>
                    <a:gd name="T28" fmla="*/ 1 w 277"/>
                    <a:gd name="T29" fmla="*/ 1 h 265"/>
                    <a:gd name="T30" fmla="*/ 1 w 277"/>
                    <a:gd name="T31" fmla="*/ 1 h 265"/>
                    <a:gd name="T32" fmla="*/ 1 w 277"/>
                    <a:gd name="T33" fmla="*/ 1 h 265"/>
                    <a:gd name="T34" fmla="*/ 1 w 277"/>
                    <a:gd name="T35" fmla="*/ 1 h 265"/>
                    <a:gd name="T36" fmla="*/ 1 w 277"/>
                    <a:gd name="T37" fmla="*/ 1 h 265"/>
                    <a:gd name="T38" fmla="*/ 1 w 277"/>
                    <a:gd name="T39" fmla="*/ 1 h 265"/>
                    <a:gd name="T40" fmla="*/ 1 w 277"/>
                    <a:gd name="T41" fmla="*/ 1 h 265"/>
                    <a:gd name="T42" fmla="*/ 1 w 277"/>
                    <a:gd name="T43" fmla="*/ 1 h 265"/>
                    <a:gd name="T44" fmla="*/ 1 w 277"/>
                    <a:gd name="T45" fmla="*/ 1 h 265"/>
                    <a:gd name="T46" fmla="*/ 1 w 277"/>
                    <a:gd name="T47" fmla="*/ 1 h 265"/>
                    <a:gd name="T48" fmla="*/ 1 w 277"/>
                    <a:gd name="T49" fmla="*/ 1 h 265"/>
                    <a:gd name="T50" fmla="*/ 0 w 277"/>
                    <a:gd name="T51" fmla="*/ 1 h 26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7"/>
                    <a:gd name="T79" fmla="*/ 0 h 265"/>
                    <a:gd name="T80" fmla="*/ 277 w 277"/>
                    <a:gd name="T81" fmla="*/ 265 h 26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7" h="265">
                      <a:moveTo>
                        <a:pt x="0" y="228"/>
                      </a:moveTo>
                      <a:lnTo>
                        <a:pt x="36" y="228"/>
                      </a:lnTo>
                      <a:lnTo>
                        <a:pt x="36" y="192"/>
                      </a:lnTo>
                      <a:lnTo>
                        <a:pt x="36" y="156"/>
                      </a:lnTo>
                      <a:lnTo>
                        <a:pt x="24" y="120"/>
                      </a:lnTo>
                      <a:lnTo>
                        <a:pt x="48" y="84"/>
                      </a:lnTo>
                      <a:lnTo>
                        <a:pt x="48" y="48"/>
                      </a:lnTo>
                      <a:lnTo>
                        <a:pt x="48" y="12"/>
                      </a:lnTo>
                      <a:lnTo>
                        <a:pt x="84" y="0"/>
                      </a:lnTo>
                      <a:lnTo>
                        <a:pt x="120" y="0"/>
                      </a:lnTo>
                      <a:lnTo>
                        <a:pt x="156" y="12"/>
                      </a:lnTo>
                      <a:lnTo>
                        <a:pt x="192" y="36"/>
                      </a:lnTo>
                      <a:lnTo>
                        <a:pt x="216" y="72"/>
                      </a:lnTo>
                      <a:lnTo>
                        <a:pt x="252" y="96"/>
                      </a:lnTo>
                      <a:lnTo>
                        <a:pt x="264" y="132"/>
                      </a:lnTo>
                      <a:lnTo>
                        <a:pt x="276" y="168"/>
                      </a:lnTo>
                      <a:lnTo>
                        <a:pt x="276" y="204"/>
                      </a:lnTo>
                      <a:lnTo>
                        <a:pt x="240" y="228"/>
                      </a:lnTo>
                      <a:lnTo>
                        <a:pt x="204" y="252"/>
                      </a:lnTo>
                      <a:lnTo>
                        <a:pt x="168" y="252"/>
                      </a:lnTo>
                      <a:lnTo>
                        <a:pt x="132" y="264"/>
                      </a:lnTo>
                      <a:lnTo>
                        <a:pt x="96" y="264"/>
                      </a:lnTo>
                      <a:lnTo>
                        <a:pt x="60" y="264"/>
                      </a:lnTo>
                      <a:lnTo>
                        <a:pt x="24" y="264"/>
                      </a:lnTo>
                      <a:lnTo>
                        <a:pt x="24" y="228"/>
                      </a:lnTo>
                      <a:lnTo>
                        <a:pt x="0" y="228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89" name="Freeform 30">
                  <a:extLst>
                    <a:ext uri="{FF2B5EF4-FFF2-40B4-BE49-F238E27FC236}">
                      <a16:creationId xmlns:a16="http://schemas.microsoft.com/office/drawing/2014/main" id="{CA4BE3F1-2B0F-4034-9BC7-5636EEAF89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6" y="1488"/>
                  <a:ext cx="624" cy="144"/>
                </a:xfrm>
                <a:custGeom>
                  <a:avLst/>
                  <a:gdLst>
                    <a:gd name="T0" fmla="*/ 0 w 841"/>
                    <a:gd name="T1" fmla="*/ 0 h 301"/>
                    <a:gd name="T2" fmla="*/ 1 w 841"/>
                    <a:gd name="T3" fmla="*/ 0 h 301"/>
                    <a:gd name="T4" fmla="*/ 1 w 841"/>
                    <a:gd name="T5" fmla="*/ 0 h 301"/>
                    <a:gd name="T6" fmla="*/ 1 w 841"/>
                    <a:gd name="T7" fmla="*/ 0 h 301"/>
                    <a:gd name="T8" fmla="*/ 1 w 841"/>
                    <a:gd name="T9" fmla="*/ 0 h 301"/>
                    <a:gd name="T10" fmla="*/ 1 w 841"/>
                    <a:gd name="T11" fmla="*/ 0 h 301"/>
                    <a:gd name="T12" fmla="*/ 1 w 841"/>
                    <a:gd name="T13" fmla="*/ 0 h 301"/>
                    <a:gd name="T14" fmla="*/ 1 w 841"/>
                    <a:gd name="T15" fmla="*/ 0 h 301"/>
                    <a:gd name="T16" fmla="*/ 1 w 841"/>
                    <a:gd name="T17" fmla="*/ 0 h 301"/>
                    <a:gd name="T18" fmla="*/ 1 w 841"/>
                    <a:gd name="T19" fmla="*/ 0 h 301"/>
                    <a:gd name="T20" fmla="*/ 1 w 841"/>
                    <a:gd name="T21" fmla="*/ 0 h 301"/>
                    <a:gd name="T22" fmla="*/ 1 w 841"/>
                    <a:gd name="T23" fmla="*/ 0 h 301"/>
                    <a:gd name="T24" fmla="*/ 1 w 841"/>
                    <a:gd name="T25" fmla="*/ 0 h 301"/>
                    <a:gd name="T26" fmla="*/ 1 w 841"/>
                    <a:gd name="T27" fmla="*/ 0 h 301"/>
                    <a:gd name="T28" fmla="*/ 1 w 841"/>
                    <a:gd name="T29" fmla="*/ 0 h 301"/>
                    <a:gd name="T30" fmla="*/ 1 w 841"/>
                    <a:gd name="T31" fmla="*/ 0 h 301"/>
                    <a:gd name="T32" fmla="*/ 1 w 841"/>
                    <a:gd name="T33" fmla="*/ 0 h 301"/>
                    <a:gd name="T34" fmla="*/ 1 w 841"/>
                    <a:gd name="T35" fmla="*/ 0 h 301"/>
                    <a:gd name="T36" fmla="*/ 1 w 841"/>
                    <a:gd name="T37" fmla="*/ 0 h 301"/>
                    <a:gd name="T38" fmla="*/ 1 w 841"/>
                    <a:gd name="T39" fmla="*/ 0 h 3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41"/>
                    <a:gd name="T61" fmla="*/ 0 h 301"/>
                    <a:gd name="T62" fmla="*/ 841 w 841"/>
                    <a:gd name="T63" fmla="*/ 301 h 30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41" h="301">
                      <a:moveTo>
                        <a:pt x="0" y="0"/>
                      </a:moveTo>
                      <a:lnTo>
                        <a:pt x="24" y="36"/>
                      </a:lnTo>
                      <a:lnTo>
                        <a:pt x="60" y="36"/>
                      </a:lnTo>
                      <a:lnTo>
                        <a:pt x="96" y="36"/>
                      </a:lnTo>
                      <a:lnTo>
                        <a:pt x="132" y="48"/>
                      </a:lnTo>
                      <a:lnTo>
                        <a:pt x="156" y="84"/>
                      </a:lnTo>
                      <a:lnTo>
                        <a:pt x="192" y="120"/>
                      </a:lnTo>
                      <a:lnTo>
                        <a:pt x="228" y="132"/>
                      </a:lnTo>
                      <a:lnTo>
                        <a:pt x="324" y="132"/>
                      </a:lnTo>
                      <a:lnTo>
                        <a:pt x="396" y="144"/>
                      </a:lnTo>
                      <a:lnTo>
                        <a:pt x="468" y="144"/>
                      </a:lnTo>
                      <a:lnTo>
                        <a:pt x="504" y="156"/>
                      </a:lnTo>
                      <a:lnTo>
                        <a:pt x="576" y="156"/>
                      </a:lnTo>
                      <a:lnTo>
                        <a:pt x="624" y="180"/>
                      </a:lnTo>
                      <a:lnTo>
                        <a:pt x="660" y="216"/>
                      </a:lnTo>
                      <a:lnTo>
                        <a:pt x="696" y="228"/>
                      </a:lnTo>
                      <a:lnTo>
                        <a:pt x="732" y="252"/>
                      </a:lnTo>
                      <a:lnTo>
                        <a:pt x="768" y="276"/>
                      </a:lnTo>
                      <a:lnTo>
                        <a:pt x="804" y="288"/>
                      </a:lnTo>
                      <a:lnTo>
                        <a:pt x="840" y="30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9295" name="Rectangle 31">
                <a:extLst>
                  <a:ext uri="{FF2B5EF4-FFF2-40B4-BE49-F238E27FC236}">
                    <a16:creationId xmlns:a16="http://schemas.microsoft.com/office/drawing/2014/main" id="{1BEAEA4B-92B8-440B-9629-8B9BF6691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2832"/>
                <a:ext cx="293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66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b</a:t>
                </a:r>
                <a:r>
                  <a:rPr lang="en-US" b="1">
                    <a:solidFill>
                      <a:srgbClr val="33CC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T</a:t>
                </a:r>
              </a:p>
            </p:txBody>
          </p:sp>
        </p:grpSp>
        <p:grpSp>
          <p:nvGrpSpPr>
            <p:cNvPr id="36879" name="Group 32">
              <a:extLst>
                <a:ext uri="{FF2B5EF4-FFF2-40B4-BE49-F238E27FC236}">
                  <a16:creationId xmlns:a16="http://schemas.microsoft.com/office/drawing/2014/main" id="{6EC1FF99-FD05-4C24-AA70-05AE33AF4A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3552"/>
              <a:ext cx="1220" cy="459"/>
              <a:chOff x="3984" y="3312"/>
              <a:chExt cx="1220" cy="459"/>
            </a:xfrm>
          </p:grpSpPr>
          <p:grpSp>
            <p:nvGrpSpPr>
              <p:cNvPr id="36880" name="Group 33">
                <a:extLst>
                  <a:ext uri="{FF2B5EF4-FFF2-40B4-BE49-F238E27FC236}">
                    <a16:creationId xmlns:a16="http://schemas.microsoft.com/office/drawing/2014/main" id="{5DA5B748-E928-4E0B-85E3-7D441342F8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84" y="3312"/>
                <a:ext cx="1220" cy="459"/>
                <a:chOff x="3820" y="1200"/>
                <a:chExt cx="1220" cy="459"/>
              </a:xfrm>
            </p:grpSpPr>
            <p:sp>
              <p:nvSpPr>
                <p:cNvPr id="36882" name="Oval 34">
                  <a:extLst>
                    <a:ext uri="{FF2B5EF4-FFF2-40B4-BE49-F238E27FC236}">
                      <a16:creationId xmlns:a16="http://schemas.microsoft.com/office/drawing/2014/main" id="{65F7DF42-098D-459F-98A2-3F3B470FF7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0" y="1200"/>
                  <a:ext cx="500" cy="459"/>
                </a:xfrm>
                <a:prstGeom prst="ellipse">
                  <a:avLst/>
                </a:prstGeom>
                <a:solidFill>
                  <a:srgbClr val="E3BE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90000"/>
                    <a:buFont typeface="Symbol" panose="05050102010706020507" pitchFamily="18" charset="2"/>
                    <a:buChar char="¨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800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36883" name="Freeform 35">
                  <a:extLst>
                    <a:ext uri="{FF2B5EF4-FFF2-40B4-BE49-F238E27FC236}">
                      <a16:creationId xmlns:a16="http://schemas.microsoft.com/office/drawing/2014/main" id="{F91B83AF-C266-4715-BCDA-53D6559839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2" y="1392"/>
                  <a:ext cx="144" cy="169"/>
                </a:xfrm>
                <a:custGeom>
                  <a:avLst/>
                  <a:gdLst>
                    <a:gd name="T0" fmla="*/ 0 w 277"/>
                    <a:gd name="T1" fmla="*/ 1 h 265"/>
                    <a:gd name="T2" fmla="*/ 1 w 277"/>
                    <a:gd name="T3" fmla="*/ 1 h 265"/>
                    <a:gd name="T4" fmla="*/ 1 w 277"/>
                    <a:gd name="T5" fmla="*/ 1 h 265"/>
                    <a:gd name="T6" fmla="*/ 1 w 277"/>
                    <a:gd name="T7" fmla="*/ 1 h 265"/>
                    <a:gd name="T8" fmla="*/ 1 w 277"/>
                    <a:gd name="T9" fmla="*/ 1 h 265"/>
                    <a:gd name="T10" fmla="*/ 1 w 277"/>
                    <a:gd name="T11" fmla="*/ 1 h 265"/>
                    <a:gd name="T12" fmla="*/ 1 w 277"/>
                    <a:gd name="T13" fmla="*/ 1 h 265"/>
                    <a:gd name="T14" fmla="*/ 1 w 277"/>
                    <a:gd name="T15" fmla="*/ 1 h 265"/>
                    <a:gd name="T16" fmla="*/ 1 w 277"/>
                    <a:gd name="T17" fmla="*/ 0 h 265"/>
                    <a:gd name="T18" fmla="*/ 1 w 277"/>
                    <a:gd name="T19" fmla="*/ 0 h 265"/>
                    <a:gd name="T20" fmla="*/ 1 w 277"/>
                    <a:gd name="T21" fmla="*/ 1 h 265"/>
                    <a:gd name="T22" fmla="*/ 1 w 277"/>
                    <a:gd name="T23" fmla="*/ 1 h 265"/>
                    <a:gd name="T24" fmla="*/ 1 w 277"/>
                    <a:gd name="T25" fmla="*/ 1 h 265"/>
                    <a:gd name="T26" fmla="*/ 1 w 277"/>
                    <a:gd name="T27" fmla="*/ 1 h 265"/>
                    <a:gd name="T28" fmla="*/ 1 w 277"/>
                    <a:gd name="T29" fmla="*/ 1 h 265"/>
                    <a:gd name="T30" fmla="*/ 1 w 277"/>
                    <a:gd name="T31" fmla="*/ 1 h 265"/>
                    <a:gd name="T32" fmla="*/ 1 w 277"/>
                    <a:gd name="T33" fmla="*/ 1 h 265"/>
                    <a:gd name="T34" fmla="*/ 1 w 277"/>
                    <a:gd name="T35" fmla="*/ 1 h 265"/>
                    <a:gd name="T36" fmla="*/ 1 w 277"/>
                    <a:gd name="T37" fmla="*/ 1 h 265"/>
                    <a:gd name="T38" fmla="*/ 1 w 277"/>
                    <a:gd name="T39" fmla="*/ 1 h 265"/>
                    <a:gd name="T40" fmla="*/ 1 w 277"/>
                    <a:gd name="T41" fmla="*/ 1 h 265"/>
                    <a:gd name="T42" fmla="*/ 1 w 277"/>
                    <a:gd name="T43" fmla="*/ 1 h 265"/>
                    <a:gd name="T44" fmla="*/ 1 w 277"/>
                    <a:gd name="T45" fmla="*/ 1 h 265"/>
                    <a:gd name="T46" fmla="*/ 1 w 277"/>
                    <a:gd name="T47" fmla="*/ 1 h 265"/>
                    <a:gd name="T48" fmla="*/ 1 w 277"/>
                    <a:gd name="T49" fmla="*/ 1 h 265"/>
                    <a:gd name="T50" fmla="*/ 0 w 277"/>
                    <a:gd name="T51" fmla="*/ 1 h 26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7"/>
                    <a:gd name="T79" fmla="*/ 0 h 265"/>
                    <a:gd name="T80" fmla="*/ 277 w 277"/>
                    <a:gd name="T81" fmla="*/ 265 h 26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7" h="265">
                      <a:moveTo>
                        <a:pt x="0" y="228"/>
                      </a:moveTo>
                      <a:lnTo>
                        <a:pt x="36" y="228"/>
                      </a:lnTo>
                      <a:lnTo>
                        <a:pt x="36" y="192"/>
                      </a:lnTo>
                      <a:lnTo>
                        <a:pt x="36" y="156"/>
                      </a:lnTo>
                      <a:lnTo>
                        <a:pt x="24" y="120"/>
                      </a:lnTo>
                      <a:lnTo>
                        <a:pt x="48" y="84"/>
                      </a:lnTo>
                      <a:lnTo>
                        <a:pt x="48" y="48"/>
                      </a:lnTo>
                      <a:lnTo>
                        <a:pt x="48" y="12"/>
                      </a:lnTo>
                      <a:lnTo>
                        <a:pt x="84" y="0"/>
                      </a:lnTo>
                      <a:lnTo>
                        <a:pt x="120" y="0"/>
                      </a:lnTo>
                      <a:lnTo>
                        <a:pt x="156" y="12"/>
                      </a:lnTo>
                      <a:lnTo>
                        <a:pt x="192" y="36"/>
                      </a:lnTo>
                      <a:lnTo>
                        <a:pt x="216" y="72"/>
                      </a:lnTo>
                      <a:lnTo>
                        <a:pt x="252" y="96"/>
                      </a:lnTo>
                      <a:lnTo>
                        <a:pt x="264" y="132"/>
                      </a:lnTo>
                      <a:lnTo>
                        <a:pt x="276" y="168"/>
                      </a:lnTo>
                      <a:lnTo>
                        <a:pt x="276" y="204"/>
                      </a:lnTo>
                      <a:lnTo>
                        <a:pt x="240" y="228"/>
                      </a:lnTo>
                      <a:lnTo>
                        <a:pt x="204" y="252"/>
                      </a:lnTo>
                      <a:lnTo>
                        <a:pt x="168" y="252"/>
                      </a:lnTo>
                      <a:lnTo>
                        <a:pt x="132" y="264"/>
                      </a:lnTo>
                      <a:lnTo>
                        <a:pt x="96" y="264"/>
                      </a:lnTo>
                      <a:lnTo>
                        <a:pt x="60" y="264"/>
                      </a:lnTo>
                      <a:lnTo>
                        <a:pt x="24" y="264"/>
                      </a:lnTo>
                      <a:lnTo>
                        <a:pt x="24" y="228"/>
                      </a:lnTo>
                      <a:lnTo>
                        <a:pt x="0" y="228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84" name="Freeform 36">
                  <a:extLst>
                    <a:ext uri="{FF2B5EF4-FFF2-40B4-BE49-F238E27FC236}">
                      <a16:creationId xmlns:a16="http://schemas.microsoft.com/office/drawing/2014/main" id="{AE8163A8-0908-4656-A186-724093D5EB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6" y="1488"/>
                  <a:ext cx="624" cy="144"/>
                </a:xfrm>
                <a:custGeom>
                  <a:avLst/>
                  <a:gdLst>
                    <a:gd name="T0" fmla="*/ 0 w 841"/>
                    <a:gd name="T1" fmla="*/ 0 h 301"/>
                    <a:gd name="T2" fmla="*/ 1 w 841"/>
                    <a:gd name="T3" fmla="*/ 0 h 301"/>
                    <a:gd name="T4" fmla="*/ 1 w 841"/>
                    <a:gd name="T5" fmla="*/ 0 h 301"/>
                    <a:gd name="T6" fmla="*/ 1 w 841"/>
                    <a:gd name="T7" fmla="*/ 0 h 301"/>
                    <a:gd name="T8" fmla="*/ 1 w 841"/>
                    <a:gd name="T9" fmla="*/ 0 h 301"/>
                    <a:gd name="T10" fmla="*/ 1 w 841"/>
                    <a:gd name="T11" fmla="*/ 0 h 301"/>
                    <a:gd name="T12" fmla="*/ 1 w 841"/>
                    <a:gd name="T13" fmla="*/ 0 h 301"/>
                    <a:gd name="T14" fmla="*/ 1 w 841"/>
                    <a:gd name="T15" fmla="*/ 0 h 301"/>
                    <a:gd name="T16" fmla="*/ 1 w 841"/>
                    <a:gd name="T17" fmla="*/ 0 h 301"/>
                    <a:gd name="T18" fmla="*/ 1 w 841"/>
                    <a:gd name="T19" fmla="*/ 0 h 301"/>
                    <a:gd name="T20" fmla="*/ 1 w 841"/>
                    <a:gd name="T21" fmla="*/ 0 h 301"/>
                    <a:gd name="T22" fmla="*/ 1 w 841"/>
                    <a:gd name="T23" fmla="*/ 0 h 301"/>
                    <a:gd name="T24" fmla="*/ 1 w 841"/>
                    <a:gd name="T25" fmla="*/ 0 h 301"/>
                    <a:gd name="T26" fmla="*/ 1 w 841"/>
                    <a:gd name="T27" fmla="*/ 0 h 301"/>
                    <a:gd name="T28" fmla="*/ 1 w 841"/>
                    <a:gd name="T29" fmla="*/ 0 h 301"/>
                    <a:gd name="T30" fmla="*/ 1 w 841"/>
                    <a:gd name="T31" fmla="*/ 0 h 301"/>
                    <a:gd name="T32" fmla="*/ 1 w 841"/>
                    <a:gd name="T33" fmla="*/ 0 h 301"/>
                    <a:gd name="T34" fmla="*/ 1 w 841"/>
                    <a:gd name="T35" fmla="*/ 0 h 301"/>
                    <a:gd name="T36" fmla="*/ 1 w 841"/>
                    <a:gd name="T37" fmla="*/ 0 h 301"/>
                    <a:gd name="T38" fmla="*/ 1 w 841"/>
                    <a:gd name="T39" fmla="*/ 0 h 3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41"/>
                    <a:gd name="T61" fmla="*/ 0 h 301"/>
                    <a:gd name="T62" fmla="*/ 841 w 841"/>
                    <a:gd name="T63" fmla="*/ 301 h 30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41" h="301">
                      <a:moveTo>
                        <a:pt x="0" y="0"/>
                      </a:moveTo>
                      <a:lnTo>
                        <a:pt x="24" y="36"/>
                      </a:lnTo>
                      <a:lnTo>
                        <a:pt x="60" y="36"/>
                      </a:lnTo>
                      <a:lnTo>
                        <a:pt x="96" y="36"/>
                      </a:lnTo>
                      <a:lnTo>
                        <a:pt x="132" y="48"/>
                      </a:lnTo>
                      <a:lnTo>
                        <a:pt x="156" y="84"/>
                      </a:lnTo>
                      <a:lnTo>
                        <a:pt x="192" y="120"/>
                      </a:lnTo>
                      <a:lnTo>
                        <a:pt x="228" y="132"/>
                      </a:lnTo>
                      <a:lnTo>
                        <a:pt x="324" y="132"/>
                      </a:lnTo>
                      <a:lnTo>
                        <a:pt x="396" y="144"/>
                      </a:lnTo>
                      <a:lnTo>
                        <a:pt x="468" y="144"/>
                      </a:lnTo>
                      <a:lnTo>
                        <a:pt x="504" y="156"/>
                      </a:lnTo>
                      <a:lnTo>
                        <a:pt x="576" y="156"/>
                      </a:lnTo>
                      <a:lnTo>
                        <a:pt x="624" y="180"/>
                      </a:lnTo>
                      <a:lnTo>
                        <a:pt x="660" y="216"/>
                      </a:lnTo>
                      <a:lnTo>
                        <a:pt x="696" y="228"/>
                      </a:lnTo>
                      <a:lnTo>
                        <a:pt x="732" y="252"/>
                      </a:lnTo>
                      <a:lnTo>
                        <a:pt x="768" y="276"/>
                      </a:lnTo>
                      <a:lnTo>
                        <a:pt x="804" y="288"/>
                      </a:lnTo>
                      <a:lnTo>
                        <a:pt x="840" y="30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9301" name="Rectangle 37">
                <a:extLst>
                  <a:ext uri="{FF2B5EF4-FFF2-40B4-BE49-F238E27FC236}">
                    <a16:creationId xmlns:a16="http://schemas.microsoft.com/office/drawing/2014/main" id="{06E91ADB-1E2A-4912-BBE4-D93741EE9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3360"/>
                <a:ext cx="25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66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b</a:t>
                </a:r>
                <a:r>
                  <a:rPr lang="en-US" b="1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t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36103D7-DB04-4D17-96B4-DF75BB1E5F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2783" y="838200"/>
            <a:ext cx="8564217" cy="1066800"/>
          </a:xfrm>
        </p:spPr>
        <p:txBody>
          <a:bodyPr vert="horz" lIns="90488" tIns="44450" rIns="90488" bIns="44450" rtlCol="0" anchor="ctr">
            <a:normAutofit fontScale="90000"/>
          </a:bodyPr>
          <a:lstStyle/>
          <a:p>
            <a:pPr eaLnBrk="1" hangingPunct="1">
              <a:defRPr/>
            </a:pPr>
            <a:r>
              <a:rPr lang="en-US" altLang="en-US" sz="2400" b="1" u="sng" dirty="0">
                <a:solidFill>
                  <a:srgbClr val="0070C0"/>
                </a:solidFill>
                <a:latin typeface="Arial" panose="020B0604020202020204" pitchFamily="34" charset="0"/>
              </a:rPr>
              <a:t>Law  of Segregation</a:t>
            </a:r>
            <a:r>
              <a:rPr lang="en-US" altLang="en-US" sz="2400" dirty="0">
                <a:latin typeface="Arial" panose="020B0604020202020204" pitchFamily="34" charset="0"/>
              </a:rPr>
              <a:t>: during the production of gametes the two copies of each hereditary factor segregate so that offspring acquire</a:t>
            </a: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 </a:t>
            </a:r>
            <a:r>
              <a:rPr lang="en-US" alt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 from each parent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endParaRPr lang="en-US" altLang="en-US" sz="4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48">
            <a:extLst>
              <a:ext uri="{FF2B5EF4-FFF2-40B4-BE49-F238E27FC236}">
                <a16:creationId xmlns:a16="http://schemas.microsoft.com/office/drawing/2014/main" id="{EDF244F0-C840-4898-A52F-5D5E7DC2ADD2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3505200"/>
            <a:ext cx="1563688" cy="1488574"/>
            <a:chOff x="1824" y="2112"/>
            <a:chExt cx="985" cy="1048"/>
          </a:xfrm>
        </p:grpSpPr>
        <p:sp>
          <p:nvSpPr>
            <p:cNvPr id="38957" name="Oval 4">
              <a:extLst>
                <a:ext uri="{FF2B5EF4-FFF2-40B4-BE49-F238E27FC236}">
                  <a16:creationId xmlns:a16="http://schemas.microsoft.com/office/drawing/2014/main" id="{33A9F4C0-9A8E-4C89-BB84-19C0CB00C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112"/>
              <a:ext cx="800" cy="752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>
                <a:latin typeface="Arial Rounded MT Bold" panose="020F0704030504030204" pitchFamily="34" charset="0"/>
              </a:endParaRPr>
            </a:p>
          </p:txBody>
        </p:sp>
        <p:sp>
          <p:nvSpPr>
            <p:cNvPr id="101381" name="Rectangle 5">
              <a:extLst>
                <a:ext uri="{FF2B5EF4-FFF2-40B4-BE49-F238E27FC236}">
                  <a16:creationId xmlns:a16="http://schemas.microsoft.com/office/drawing/2014/main" id="{98AAC136-15A1-4916-926E-8CF66D4FD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304"/>
              <a:ext cx="503" cy="2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</a:t>
              </a:r>
              <a:r>
                <a:rPr 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</a:t>
              </a:r>
              <a:r>
                <a: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</a:t>
              </a:r>
              <a:r>
                <a:rPr 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</a:t>
              </a:r>
            </a:p>
          </p:txBody>
        </p:sp>
        <p:sp>
          <p:nvSpPr>
            <p:cNvPr id="38959" name="Rectangle 6">
              <a:extLst>
                <a:ext uri="{FF2B5EF4-FFF2-40B4-BE49-F238E27FC236}">
                  <a16:creationId xmlns:a16="http://schemas.microsoft.com/office/drawing/2014/main" id="{D13469DF-AC54-4889-823D-FE77DA048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880"/>
              <a:ext cx="98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diploid (2n)</a:t>
              </a:r>
            </a:p>
          </p:txBody>
        </p:sp>
      </p:grpSp>
      <p:grpSp>
        <p:nvGrpSpPr>
          <p:cNvPr id="3" name="Group 49">
            <a:extLst>
              <a:ext uri="{FF2B5EF4-FFF2-40B4-BE49-F238E27FC236}">
                <a16:creationId xmlns:a16="http://schemas.microsoft.com/office/drawing/2014/main" id="{868DFE11-9898-4AB1-869C-5BE580902C32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641600"/>
            <a:ext cx="2495550" cy="3876176"/>
            <a:chOff x="2256" y="1392"/>
            <a:chExt cx="1572" cy="2728"/>
          </a:xfrm>
        </p:grpSpPr>
        <p:sp>
          <p:nvSpPr>
            <p:cNvPr id="38950" name="Oval 8">
              <a:extLst>
                <a:ext uri="{FF2B5EF4-FFF2-40B4-BE49-F238E27FC236}">
                  <a16:creationId xmlns:a16="http://schemas.microsoft.com/office/drawing/2014/main" id="{64841C52-EDB5-4B07-8932-0EB6A2B2F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024"/>
              <a:ext cx="852" cy="752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>
                <a:latin typeface="Arial Rounded MT Bold" panose="020F0704030504030204" pitchFamily="34" charset="0"/>
              </a:endParaRPr>
            </a:p>
          </p:txBody>
        </p:sp>
        <p:sp>
          <p:nvSpPr>
            <p:cNvPr id="38951" name="Oval 9">
              <a:extLst>
                <a:ext uri="{FF2B5EF4-FFF2-40B4-BE49-F238E27FC236}">
                  <a16:creationId xmlns:a16="http://schemas.microsoft.com/office/drawing/2014/main" id="{93195AAD-84CD-423E-8621-049122F12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392"/>
              <a:ext cx="852" cy="752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>
                <a:latin typeface="Arial Rounded MT Bold" panose="020F0704030504030204" pitchFamily="34" charset="0"/>
              </a:endParaRPr>
            </a:p>
          </p:txBody>
        </p:sp>
        <p:sp>
          <p:nvSpPr>
            <p:cNvPr id="38952" name="Line 10">
              <a:extLst>
                <a:ext uri="{FF2B5EF4-FFF2-40B4-BE49-F238E27FC236}">
                  <a16:creationId xmlns:a16="http://schemas.microsoft.com/office/drawing/2014/main" id="{A1FC4C97-3878-4111-9761-D2AE99329D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8" y="1920"/>
              <a:ext cx="257" cy="10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3" name="Line 11">
              <a:extLst>
                <a:ext uri="{FF2B5EF4-FFF2-40B4-BE49-F238E27FC236}">
                  <a16:creationId xmlns:a16="http://schemas.microsoft.com/office/drawing/2014/main" id="{0250598A-0CB5-41CA-9F06-62810A6943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3120"/>
              <a:ext cx="257" cy="6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8" name="Rectangle 12">
              <a:extLst>
                <a:ext uri="{FF2B5EF4-FFF2-40B4-BE49-F238E27FC236}">
                  <a16:creationId xmlns:a16="http://schemas.microsoft.com/office/drawing/2014/main" id="{DFE315D4-E4D8-4B7D-9E75-2B2E67CAF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325" cy="25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</a:t>
              </a:r>
              <a:r>
                <a: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</a:t>
              </a:r>
            </a:p>
          </p:txBody>
        </p:sp>
        <p:sp>
          <p:nvSpPr>
            <p:cNvPr id="101389" name="Rectangle 13">
              <a:extLst>
                <a:ext uri="{FF2B5EF4-FFF2-40B4-BE49-F238E27FC236}">
                  <a16:creationId xmlns:a16="http://schemas.microsoft.com/office/drawing/2014/main" id="{5E3AB3C1-BFBC-41B9-9E32-070278C25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216"/>
              <a:ext cx="293" cy="25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</a:t>
              </a:r>
              <a:r>
                <a: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</a:t>
              </a:r>
            </a:p>
          </p:txBody>
        </p:sp>
        <p:sp>
          <p:nvSpPr>
            <p:cNvPr id="38956" name="Rectangle 14">
              <a:extLst>
                <a:ext uri="{FF2B5EF4-FFF2-40B4-BE49-F238E27FC236}">
                  <a16:creationId xmlns:a16="http://schemas.microsoft.com/office/drawing/2014/main" id="{98E3F880-8956-4572-B693-DFA04B062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840"/>
              <a:ext cx="805" cy="2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3399FF"/>
                  </a:solidFill>
                  <a:latin typeface="Arial" panose="020B0604020202020204" pitchFamily="34" charset="0"/>
                </a:rPr>
                <a:t>meiosis I</a:t>
              </a:r>
            </a:p>
          </p:txBody>
        </p:sp>
      </p:grpSp>
      <p:grpSp>
        <p:nvGrpSpPr>
          <p:cNvPr id="4" name="Group 50">
            <a:extLst>
              <a:ext uri="{FF2B5EF4-FFF2-40B4-BE49-F238E27FC236}">
                <a16:creationId xmlns:a16="http://schemas.microsoft.com/office/drawing/2014/main" id="{0C1A2F22-8F98-412A-B1BF-068E08B3950A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114551"/>
            <a:ext cx="3810000" cy="4532313"/>
            <a:chOff x="3360" y="1008"/>
            <a:chExt cx="2400" cy="3191"/>
          </a:xfrm>
        </p:grpSpPr>
        <p:sp>
          <p:nvSpPr>
            <p:cNvPr id="38919" name="Line 16">
              <a:extLst>
                <a:ext uri="{FF2B5EF4-FFF2-40B4-BE49-F238E27FC236}">
                  <a16:creationId xmlns:a16="http://schemas.microsoft.com/office/drawing/2014/main" id="{77DB5F72-2681-4340-BC70-EA376DC419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1405"/>
              <a:ext cx="426" cy="17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0" name="Line 17">
              <a:extLst>
                <a:ext uri="{FF2B5EF4-FFF2-40B4-BE49-F238E27FC236}">
                  <a16:creationId xmlns:a16="http://schemas.microsoft.com/office/drawing/2014/main" id="{F121412C-AF51-44BB-9A4B-1825C1DDA9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933"/>
              <a:ext cx="426" cy="17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Line 18">
              <a:extLst>
                <a:ext uri="{FF2B5EF4-FFF2-40B4-BE49-F238E27FC236}">
                  <a16:creationId xmlns:a16="http://schemas.microsoft.com/office/drawing/2014/main" id="{193DE700-FDA2-445D-B829-8725E6AA76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" y="3120"/>
              <a:ext cx="426" cy="13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Line 19">
              <a:extLst>
                <a:ext uri="{FF2B5EF4-FFF2-40B4-BE49-F238E27FC236}">
                  <a16:creationId xmlns:a16="http://schemas.microsoft.com/office/drawing/2014/main" id="{2DE712E4-A7E4-4A8F-A3F3-DCC70B71D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3613"/>
              <a:ext cx="426" cy="17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23" name="Group 43">
              <a:extLst>
                <a:ext uri="{FF2B5EF4-FFF2-40B4-BE49-F238E27FC236}">
                  <a16:creationId xmlns:a16="http://schemas.microsoft.com/office/drawing/2014/main" id="{48D31A0B-2182-4A1A-B300-DD25900F38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3" y="1008"/>
              <a:ext cx="1339" cy="509"/>
              <a:chOff x="3947" y="867"/>
              <a:chExt cx="1339" cy="509"/>
            </a:xfrm>
          </p:grpSpPr>
          <p:grpSp>
            <p:nvGrpSpPr>
              <p:cNvPr id="38945" name="Group 39">
                <a:extLst>
                  <a:ext uri="{FF2B5EF4-FFF2-40B4-BE49-F238E27FC236}">
                    <a16:creationId xmlns:a16="http://schemas.microsoft.com/office/drawing/2014/main" id="{860B8867-8063-47DC-A2CB-926E5618D4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47" y="867"/>
                <a:ext cx="1339" cy="509"/>
                <a:chOff x="3947" y="867"/>
                <a:chExt cx="1339" cy="509"/>
              </a:xfrm>
            </p:grpSpPr>
            <p:sp>
              <p:nvSpPr>
                <p:cNvPr id="38947" name="Oval 20">
                  <a:extLst>
                    <a:ext uri="{FF2B5EF4-FFF2-40B4-BE49-F238E27FC236}">
                      <a16:creationId xmlns:a16="http://schemas.microsoft.com/office/drawing/2014/main" id="{D161BDCF-8C5C-4DD8-B97E-F82C483A5E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7" y="867"/>
                  <a:ext cx="529" cy="509"/>
                </a:xfrm>
                <a:prstGeom prst="ellipse">
                  <a:avLst/>
                </a:prstGeom>
                <a:solidFill>
                  <a:srgbClr val="33CC33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90000"/>
                    <a:buFont typeface="Symbol" panose="05050102010706020507" pitchFamily="18" charset="2"/>
                    <a:buChar char="¨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800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38948" name="Freeform 28">
                  <a:extLst>
                    <a:ext uri="{FF2B5EF4-FFF2-40B4-BE49-F238E27FC236}">
                      <a16:creationId xmlns:a16="http://schemas.microsoft.com/office/drawing/2014/main" id="{AE19468F-95E9-48E3-8612-1E6BC97FD8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6" y="1056"/>
                  <a:ext cx="223" cy="192"/>
                </a:xfrm>
                <a:custGeom>
                  <a:avLst/>
                  <a:gdLst>
                    <a:gd name="T0" fmla="*/ 0 w 277"/>
                    <a:gd name="T1" fmla="*/ 1 h 265"/>
                    <a:gd name="T2" fmla="*/ 2 w 277"/>
                    <a:gd name="T3" fmla="*/ 1 h 265"/>
                    <a:gd name="T4" fmla="*/ 2 w 277"/>
                    <a:gd name="T5" fmla="*/ 1 h 265"/>
                    <a:gd name="T6" fmla="*/ 2 w 277"/>
                    <a:gd name="T7" fmla="*/ 1 h 265"/>
                    <a:gd name="T8" fmla="*/ 2 w 277"/>
                    <a:gd name="T9" fmla="*/ 1 h 265"/>
                    <a:gd name="T10" fmla="*/ 2 w 277"/>
                    <a:gd name="T11" fmla="*/ 1 h 265"/>
                    <a:gd name="T12" fmla="*/ 2 w 277"/>
                    <a:gd name="T13" fmla="*/ 1 h 265"/>
                    <a:gd name="T14" fmla="*/ 2 w 277"/>
                    <a:gd name="T15" fmla="*/ 1 h 265"/>
                    <a:gd name="T16" fmla="*/ 2 w 277"/>
                    <a:gd name="T17" fmla="*/ 0 h 265"/>
                    <a:gd name="T18" fmla="*/ 2 w 277"/>
                    <a:gd name="T19" fmla="*/ 0 h 265"/>
                    <a:gd name="T20" fmla="*/ 2 w 277"/>
                    <a:gd name="T21" fmla="*/ 1 h 265"/>
                    <a:gd name="T22" fmla="*/ 2 w 277"/>
                    <a:gd name="T23" fmla="*/ 1 h 265"/>
                    <a:gd name="T24" fmla="*/ 2 w 277"/>
                    <a:gd name="T25" fmla="*/ 1 h 265"/>
                    <a:gd name="T26" fmla="*/ 2 w 277"/>
                    <a:gd name="T27" fmla="*/ 1 h 265"/>
                    <a:gd name="T28" fmla="*/ 2 w 277"/>
                    <a:gd name="T29" fmla="*/ 1 h 265"/>
                    <a:gd name="T30" fmla="*/ 2 w 277"/>
                    <a:gd name="T31" fmla="*/ 1 h 265"/>
                    <a:gd name="T32" fmla="*/ 2 w 277"/>
                    <a:gd name="T33" fmla="*/ 1 h 265"/>
                    <a:gd name="T34" fmla="*/ 2 w 277"/>
                    <a:gd name="T35" fmla="*/ 1 h 265"/>
                    <a:gd name="T36" fmla="*/ 2 w 277"/>
                    <a:gd name="T37" fmla="*/ 1 h 265"/>
                    <a:gd name="T38" fmla="*/ 2 w 277"/>
                    <a:gd name="T39" fmla="*/ 1 h 265"/>
                    <a:gd name="T40" fmla="*/ 2 w 277"/>
                    <a:gd name="T41" fmla="*/ 1 h 265"/>
                    <a:gd name="T42" fmla="*/ 2 w 277"/>
                    <a:gd name="T43" fmla="*/ 1 h 265"/>
                    <a:gd name="T44" fmla="*/ 2 w 277"/>
                    <a:gd name="T45" fmla="*/ 1 h 265"/>
                    <a:gd name="T46" fmla="*/ 2 w 277"/>
                    <a:gd name="T47" fmla="*/ 1 h 265"/>
                    <a:gd name="T48" fmla="*/ 2 w 277"/>
                    <a:gd name="T49" fmla="*/ 1 h 265"/>
                    <a:gd name="T50" fmla="*/ 0 w 277"/>
                    <a:gd name="T51" fmla="*/ 1 h 26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7"/>
                    <a:gd name="T79" fmla="*/ 0 h 265"/>
                    <a:gd name="T80" fmla="*/ 277 w 277"/>
                    <a:gd name="T81" fmla="*/ 265 h 26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7" h="265">
                      <a:moveTo>
                        <a:pt x="0" y="228"/>
                      </a:moveTo>
                      <a:lnTo>
                        <a:pt x="36" y="228"/>
                      </a:lnTo>
                      <a:lnTo>
                        <a:pt x="36" y="192"/>
                      </a:lnTo>
                      <a:lnTo>
                        <a:pt x="36" y="156"/>
                      </a:lnTo>
                      <a:lnTo>
                        <a:pt x="24" y="120"/>
                      </a:lnTo>
                      <a:lnTo>
                        <a:pt x="48" y="84"/>
                      </a:lnTo>
                      <a:lnTo>
                        <a:pt x="48" y="48"/>
                      </a:lnTo>
                      <a:lnTo>
                        <a:pt x="48" y="12"/>
                      </a:lnTo>
                      <a:lnTo>
                        <a:pt x="84" y="0"/>
                      </a:lnTo>
                      <a:lnTo>
                        <a:pt x="120" y="0"/>
                      </a:lnTo>
                      <a:lnTo>
                        <a:pt x="156" y="12"/>
                      </a:lnTo>
                      <a:lnTo>
                        <a:pt x="192" y="36"/>
                      </a:lnTo>
                      <a:lnTo>
                        <a:pt x="216" y="72"/>
                      </a:lnTo>
                      <a:lnTo>
                        <a:pt x="252" y="96"/>
                      </a:lnTo>
                      <a:lnTo>
                        <a:pt x="264" y="132"/>
                      </a:lnTo>
                      <a:lnTo>
                        <a:pt x="276" y="168"/>
                      </a:lnTo>
                      <a:lnTo>
                        <a:pt x="276" y="204"/>
                      </a:lnTo>
                      <a:lnTo>
                        <a:pt x="240" y="228"/>
                      </a:lnTo>
                      <a:lnTo>
                        <a:pt x="204" y="252"/>
                      </a:lnTo>
                      <a:lnTo>
                        <a:pt x="168" y="252"/>
                      </a:lnTo>
                      <a:lnTo>
                        <a:pt x="132" y="264"/>
                      </a:lnTo>
                      <a:lnTo>
                        <a:pt x="96" y="264"/>
                      </a:lnTo>
                      <a:lnTo>
                        <a:pt x="60" y="264"/>
                      </a:lnTo>
                      <a:lnTo>
                        <a:pt x="24" y="264"/>
                      </a:lnTo>
                      <a:lnTo>
                        <a:pt x="24" y="228"/>
                      </a:lnTo>
                      <a:lnTo>
                        <a:pt x="0" y="22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9" name="Freeform 35">
                  <a:extLst>
                    <a:ext uri="{FF2B5EF4-FFF2-40B4-BE49-F238E27FC236}">
                      <a16:creationId xmlns:a16="http://schemas.microsoft.com/office/drawing/2014/main" id="{23923B17-F126-4F33-85FD-F9057C16A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8" y="1152"/>
                  <a:ext cx="678" cy="218"/>
                </a:xfrm>
                <a:custGeom>
                  <a:avLst/>
                  <a:gdLst>
                    <a:gd name="T0" fmla="*/ 0 w 841"/>
                    <a:gd name="T1" fmla="*/ 0 h 301"/>
                    <a:gd name="T2" fmla="*/ 2 w 841"/>
                    <a:gd name="T3" fmla="*/ 1 h 301"/>
                    <a:gd name="T4" fmla="*/ 2 w 841"/>
                    <a:gd name="T5" fmla="*/ 1 h 301"/>
                    <a:gd name="T6" fmla="*/ 2 w 841"/>
                    <a:gd name="T7" fmla="*/ 1 h 301"/>
                    <a:gd name="T8" fmla="*/ 2 w 841"/>
                    <a:gd name="T9" fmla="*/ 1 h 301"/>
                    <a:gd name="T10" fmla="*/ 2 w 841"/>
                    <a:gd name="T11" fmla="*/ 1 h 301"/>
                    <a:gd name="T12" fmla="*/ 2 w 841"/>
                    <a:gd name="T13" fmla="*/ 1 h 301"/>
                    <a:gd name="T14" fmla="*/ 2 w 841"/>
                    <a:gd name="T15" fmla="*/ 1 h 301"/>
                    <a:gd name="T16" fmla="*/ 2 w 841"/>
                    <a:gd name="T17" fmla="*/ 1 h 301"/>
                    <a:gd name="T18" fmla="*/ 2 w 841"/>
                    <a:gd name="T19" fmla="*/ 1 h 301"/>
                    <a:gd name="T20" fmla="*/ 2 w 841"/>
                    <a:gd name="T21" fmla="*/ 1 h 301"/>
                    <a:gd name="T22" fmla="*/ 2 w 841"/>
                    <a:gd name="T23" fmla="*/ 1 h 301"/>
                    <a:gd name="T24" fmla="*/ 2 w 841"/>
                    <a:gd name="T25" fmla="*/ 1 h 301"/>
                    <a:gd name="T26" fmla="*/ 2 w 841"/>
                    <a:gd name="T27" fmla="*/ 1 h 301"/>
                    <a:gd name="T28" fmla="*/ 2 w 841"/>
                    <a:gd name="T29" fmla="*/ 1 h 301"/>
                    <a:gd name="T30" fmla="*/ 2 w 841"/>
                    <a:gd name="T31" fmla="*/ 1 h 301"/>
                    <a:gd name="T32" fmla="*/ 2 w 841"/>
                    <a:gd name="T33" fmla="*/ 1 h 301"/>
                    <a:gd name="T34" fmla="*/ 2 w 841"/>
                    <a:gd name="T35" fmla="*/ 1 h 301"/>
                    <a:gd name="T36" fmla="*/ 2 w 841"/>
                    <a:gd name="T37" fmla="*/ 1 h 301"/>
                    <a:gd name="T38" fmla="*/ 2 w 841"/>
                    <a:gd name="T39" fmla="*/ 1 h 3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41"/>
                    <a:gd name="T61" fmla="*/ 0 h 301"/>
                    <a:gd name="T62" fmla="*/ 841 w 841"/>
                    <a:gd name="T63" fmla="*/ 301 h 30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41" h="301">
                      <a:moveTo>
                        <a:pt x="0" y="0"/>
                      </a:moveTo>
                      <a:lnTo>
                        <a:pt x="24" y="36"/>
                      </a:lnTo>
                      <a:lnTo>
                        <a:pt x="60" y="36"/>
                      </a:lnTo>
                      <a:lnTo>
                        <a:pt x="96" y="36"/>
                      </a:lnTo>
                      <a:lnTo>
                        <a:pt x="132" y="48"/>
                      </a:lnTo>
                      <a:lnTo>
                        <a:pt x="156" y="84"/>
                      </a:lnTo>
                      <a:lnTo>
                        <a:pt x="192" y="120"/>
                      </a:lnTo>
                      <a:lnTo>
                        <a:pt x="228" y="132"/>
                      </a:lnTo>
                      <a:lnTo>
                        <a:pt x="324" y="132"/>
                      </a:lnTo>
                      <a:lnTo>
                        <a:pt x="396" y="144"/>
                      </a:lnTo>
                      <a:lnTo>
                        <a:pt x="468" y="144"/>
                      </a:lnTo>
                      <a:lnTo>
                        <a:pt x="504" y="156"/>
                      </a:lnTo>
                      <a:lnTo>
                        <a:pt x="576" y="156"/>
                      </a:lnTo>
                      <a:lnTo>
                        <a:pt x="624" y="180"/>
                      </a:lnTo>
                      <a:lnTo>
                        <a:pt x="660" y="216"/>
                      </a:lnTo>
                      <a:lnTo>
                        <a:pt x="696" y="228"/>
                      </a:lnTo>
                      <a:lnTo>
                        <a:pt x="732" y="252"/>
                      </a:lnTo>
                      <a:lnTo>
                        <a:pt x="768" y="276"/>
                      </a:lnTo>
                      <a:lnTo>
                        <a:pt x="804" y="288"/>
                      </a:lnTo>
                      <a:lnTo>
                        <a:pt x="840" y="300"/>
                      </a:lnTo>
                    </a:path>
                  </a:pathLst>
                </a:custGeom>
                <a:solidFill>
                  <a:srgbClr val="33CC33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397" name="Rectangle 21">
                <a:extLst>
                  <a:ext uri="{FF2B5EF4-FFF2-40B4-BE49-F238E27FC236}">
                    <a16:creationId xmlns:a16="http://schemas.microsoft.com/office/drawing/2014/main" id="{DD1673C7-EAEF-4FA0-ACA2-3C692FF52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932"/>
                <a:ext cx="220" cy="258"/>
              </a:xfrm>
              <a:prstGeom prst="rect">
                <a:avLst/>
              </a:prstGeom>
              <a:solidFill>
                <a:srgbClr val="33CC33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38924" name="Group 44">
              <a:extLst>
                <a:ext uri="{FF2B5EF4-FFF2-40B4-BE49-F238E27FC236}">
                  <a16:creationId xmlns:a16="http://schemas.microsoft.com/office/drawing/2014/main" id="{2AEEB851-CA6D-4D95-BF74-8106F411F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3" y="1872"/>
              <a:ext cx="1387" cy="551"/>
              <a:chOff x="3947" y="1731"/>
              <a:chExt cx="1387" cy="551"/>
            </a:xfrm>
          </p:grpSpPr>
          <p:grpSp>
            <p:nvGrpSpPr>
              <p:cNvPr id="38940" name="Group 40">
                <a:extLst>
                  <a:ext uri="{FF2B5EF4-FFF2-40B4-BE49-F238E27FC236}">
                    <a16:creationId xmlns:a16="http://schemas.microsoft.com/office/drawing/2014/main" id="{B6B0DB5F-8A77-480C-BFB1-D8B1825E48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47" y="1731"/>
                <a:ext cx="1387" cy="551"/>
                <a:chOff x="3947" y="1731"/>
                <a:chExt cx="1387" cy="551"/>
              </a:xfrm>
            </p:grpSpPr>
            <p:sp>
              <p:nvSpPr>
                <p:cNvPr id="38942" name="Oval 22">
                  <a:extLst>
                    <a:ext uri="{FF2B5EF4-FFF2-40B4-BE49-F238E27FC236}">
                      <a16:creationId xmlns:a16="http://schemas.microsoft.com/office/drawing/2014/main" id="{E1A3FCD7-7FD7-44C1-A467-CCE724232F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7" y="1731"/>
                  <a:ext cx="529" cy="509"/>
                </a:xfrm>
                <a:prstGeom prst="ellipse">
                  <a:avLst/>
                </a:prstGeom>
                <a:solidFill>
                  <a:srgbClr val="33CC33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90000"/>
                    <a:buFont typeface="Symbol" panose="05050102010706020507" pitchFamily="18" charset="2"/>
                    <a:buChar char="¨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800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38943" name="Freeform 31">
                  <a:extLst>
                    <a:ext uri="{FF2B5EF4-FFF2-40B4-BE49-F238E27FC236}">
                      <a16:creationId xmlns:a16="http://schemas.microsoft.com/office/drawing/2014/main" id="{FE21208F-4F1E-4D44-A873-2DDC2F5178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6" y="1920"/>
                  <a:ext cx="223" cy="192"/>
                </a:xfrm>
                <a:custGeom>
                  <a:avLst/>
                  <a:gdLst>
                    <a:gd name="T0" fmla="*/ 0 w 277"/>
                    <a:gd name="T1" fmla="*/ 1 h 265"/>
                    <a:gd name="T2" fmla="*/ 2 w 277"/>
                    <a:gd name="T3" fmla="*/ 1 h 265"/>
                    <a:gd name="T4" fmla="*/ 2 w 277"/>
                    <a:gd name="T5" fmla="*/ 1 h 265"/>
                    <a:gd name="T6" fmla="*/ 2 w 277"/>
                    <a:gd name="T7" fmla="*/ 1 h 265"/>
                    <a:gd name="T8" fmla="*/ 2 w 277"/>
                    <a:gd name="T9" fmla="*/ 1 h 265"/>
                    <a:gd name="T10" fmla="*/ 2 w 277"/>
                    <a:gd name="T11" fmla="*/ 1 h 265"/>
                    <a:gd name="T12" fmla="*/ 2 w 277"/>
                    <a:gd name="T13" fmla="*/ 1 h 265"/>
                    <a:gd name="T14" fmla="*/ 2 w 277"/>
                    <a:gd name="T15" fmla="*/ 1 h 265"/>
                    <a:gd name="T16" fmla="*/ 2 w 277"/>
                    <a:gd name="T17" fmla="*/ 0 h 265"/>
                    <a:gd name="T18" fmla="*/ 2 w 277"/>
                    <a:gd name="T19" fmla="*/ 0 h 265"/>
                    <a:gd name="T20" fmla="*/ 2 w 277"/>
                    <a:gd name="T21" fmla="*/ 1 h 265"/>
                    <a:gd name="T22" fmla="*/ 2 w 277"/>
                    <a:gd name="T23" fmla="*/ 1 h 265"/>
                    <a:gd name="T24" fmla="*/ 2 w 277"/>
                    <a:gd name="T25" fmla="*/ 1 h 265"/>
                    <a:gd name="T26" fmla="*/ 2 w 277"/>
                    <a:gd name="T27" fmla="*/ 1 h 265"/>
                    <a:gd name="T28" fmla="*/ 2 w 277"/>
                    <a:gd name="T29" fmla="*/ 1 h 265"/>
                    <a:gd name="T30" fmla="*/ 2 w 277"/>
                    <a:gd name="T31" fmla="*/ 1 h 265"/>
                    <a:gd name="T32" fmla="*/ 2 w 277"/>
                    <a:gd name="T33" fmla="*/ 1 h 265"/>
                    <a:gd name="T34" fmla="*/ 2 w 277"/>
                    <a:gd name="T35" fmla="*/ 1 h 265"/>
                    <a:gd name="T36" fmla="*/ 2 w 277"/>
                    <a:gd name="T37" fmla="*/ 1 h 265"/>
                    <a:gd name="T38" fmla="*/ 2 w 277"/>
                    <a:gd name="T39" fmla="*/ 1 h 265"/>
                    <a:gd name="T40" fmla="*/ 2 w 277"/>
                    <a:gd name="T41" fmla="*/ 1 h 265"/>
                    <a:gd name="T42" fmla="*/ 2 w 277"/>
                    <a:gd name="T43" fmla="*/ 1 h 265"/>
                    <a:gd name="T44" fmla="*/ 2 w 277"/>
                    <a:gd name="T45" fmla="*/ 1 h 265"/>
                    <a:gd name="T46" fmla="*/ 2 w 277"/>
                    <a:gd name="T47" fmla="*/ 1 h 265"/>
                    <a:gd name="T48" fmla="*/ 2 w 277"/>
                    <a:gd name="T49" fmla="*/ 1 h 265"/>
                    <a:gd name="T50" fmla="*/ 0 w 277"/>
                    <a:gd name="T51" fmla="*/ 1 h 26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7"/>
                    <a:gd name="T79" fmla="*/ 0 h 265"/>
                    <a:gd name="T80" fmla="*/ 277 w 277"/>
                    <a:gd name="T81" fmla="*/ 265 h 26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7" h="265">
                      <a:moveTo>
                        <a:pt x="0" y="228"/>
                      </a:moveTo>
                      <a:lnTo>
                        <a:pt x="36" y="228"/>
                      </a:lnTo>
                      <a:lnTo>
                        <a:pt x="36" y="192"/>
                      </a:lnTo>
                      <a:lnTo>
                        <a:pt x="36" y="156"/>
                      </a:lnTo>
                      <a:lnTo>
                        <a:pt x="24" y="120"/>
                      </a:lnTo>
                      <a:lnTo>
                        <a:pt x="48" y="84"/>
                      </a:lnTo>
                      <a:lnTo>
                        <a:pt x="48" y="48"/>
                      </a:lnTo>
                      <a:lnTo>
                        <a:pt x="48" y="12"/>
                      </a:lnTo>
                      <a:lnTo>
                        <a:pt x="84" y="0"/>
                      </a:lnTo>
                      <a:lnTo>
                        <a:pt x="120" y="0"/>
                      </a:lnTo>
                      <a:lnTo>
                        <a:pt x="156" y="12"/>
                      </a:lnTo>
                      <a:lnTo>
                        <a:pt x="192" y="36"/>
                      </a:lnTo>
                      <a:lnTo>
                        <a:pt x="216" y="72"/>
                      </a:lnTo>
                      <a:lnTo>
                        <a:pt x="252" y="96"/>
                      </a:lnTo>
                      <a:lnTo>
                        <a:pt x="264" y="132"/>
                      </a:lnTo>
                      <a:lnTo>
                        <a:pt x="276" y="168"/>
                      </a:lnTo>
                      <a:lnTo>
                        <a:pt x="276" y="204"/>
                      </a:lnTo>
                      <a:lnTo>
                        <a:pt x="240" y="228"/>
                      </a:lnTo>
                      <a:lnTo>
                        <a:pt x="204" y="252"/>
                      </a:lnTo>
                      <a:lnTo>
                        <a:pt x="168" y="252"/>
                      </a:lnTo>
                      <a:lnTo>
                        <a:pt x="132" y="264"/>
                      </a:lnTo>
                      <a:lnTo>
                        <a:pt x="96" y="264"/>
                      </a:lnTo>
                      <a:lnTo>
                        <a:pt x="60" y="264"/>
                      </a:lnTo>
                      <a:lnTo>
                        <a:pt x="24" y="264"/>
                      </a:lnTo>
                      <a:lnTo>
                        <a:pt x="24" y="228"/>
                      </a:lnTo>
                      <a:lnTo>
                        <a:pt x="0" y="22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4" name="Freeform 34">
                  <a:extLst>
                    <a:ext uri="{FF2B5EF4-FFF2-40B4-BE49-F238E27FC236}">
                      <a16:creationId xmlns:a16="http://schemas.microsoft.com/office/drawing/2014/main" id="{9A05EF42-8713-4728-ACFF-C9F509E04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6" y="2064"/>
                  <a:ext cx="678" cy="218"/>
                </a:xfrm>
                <a:custGeom>
                  <a:avLst/>
                  <a:gdLst>
                    <a:gd name="T0" fmla="*/ 0 w 841"/>
                    <a:gd name="T1" fmla="*/ 0 h 301"/>
                    <a:gd name="T2" fmla="*/ 2 w 841"/>
                    <a:gd name="T3" fmla="*/ 1 h 301"/>
                    <a:gd name="T4" fmla="*/ 2 w 841"/>
                    <a:gd name="T5" fmla="*/ 1 h 301"/>
                    <a:gd name="T6" fmla="*/ 2 w 841"/>
                    <a:gd name="T7" fmla="*/ 1 h 301"/>
                    <a:gd name="T8" fmla="*/ 2 w 841"/>
                    <a:gd name="T9" fmla="*/ 1 h 301"/>
                    <a:gd name="T10" fmla="*/ 2 w 841"/>
                    <a:gd name="T11" fmla="*/ 1 h 301"/>
                    <a:gd name="T12" fmla="*/ 2 w 841"/>
                    <a:gd name="T13" fmla="*/ 1 h 301"/>
                    <a:gd name="T14" fmla="*/ 2 w 841"/>
                    <a:gd name="T15" fmla="*/ 1 h 301"/>
                    <a:gd name="T16" fmla="*/ 2 w 841"/>
                    <a:gd name="T17" fmla="*/ 1 h 301"/>
                    <a:gd name="T18" fmla="*/ 2 w 841"/>
                    <a:gd name="T19" fmla="*/ 1 h 301"/>
                    <a:gd name="T20" fmla="*/ 2 w 841"/>
                    <a:gd name="T21" fmla="*/ 1 h 301"/>
                    <a:gd name="T22" fmla="*/ 2 w 841"/>
                    <a:gd name="T23" fmla="*/ 1 h 301"/>
                    <a:gd name="T24" fmla="*/ 2 w 841"/>
                    <a:gd name="T25" fmla="*/ 1 h 301"/>
                    <a:gd name="T26" fmla="*/ 2 w 841"/>
                    <a:gd name="T27" fmla="*/ 1 h 301"/>
                    <a:gd name="T28" fmla="*/ 2 w 841"/>
                    <a:gd name="T29" fmla="*/ 1 h 301"/>
                    <a:gd name="T30" fmla="*/ 2 w 841"/>
                    <a:gd name="T31" fmla="*/ 1 h 301"/>
                    <a:gd name="T32" fmla="*/ 2 w 841"/>
                    <a:gd name="T33" fmla="*/ 1 h 301"/>
                    <a:gd name="T34" fmla="*/ 2 w 841"/>
                    <a:gd name="T35" fmla="*/ 1 h 301"/>
                    <a:gd name="T36" fmla="*/ 2 w 841"/>
                    <a:gd name="T37" fmla="*/ 1 h 301"/>
                    <a:gd name="T38" fmla="*/ 2 w 841"/>
                    <a:gd name="T39" fmla="*/ 1 h 3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41"/>
                    <a:gd name="T61" fmla="*/ 0 h 301"/>
                    <a:gd name="T62" fmla="*/ 841 w 841"/>
                    <a:gd name="T63" fmla="*/ 301 h 30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41" h="301">
                      <a:moveTo>
                        <a:pt x="0" y="0"/>
                      </a:moveTo>
                      <a:lnTo>
                        <a:pt x="24" y="36"/>
                      </a:lnTo>
                      <a:lnTo>
                        <a:pt x="60" y="36"/>
                      </a:lnTo>
                      <a:lnTo>
                        <a:pt x="96" y="36"/>
                      </a:lnTo>
                      <a:lnTo>
                        <a:pt x="132" y="48"/>
                      </a:lnTo>
                      <a:lnTo>
                        <a:pt x="156" y="84"/>
                      </a:lnTo>
                      <a:lnTo>
                        <a:pt x="192" y="120"/>
                      </a:lnTo>
                      <a:lnTo>
                        <a:pt x="228" y="132"/>
                      </a:lnTo>
                      <a:lnTo>
                        <a:pt x="324" y="132"/>
                      </a:lnTo>
                      <a:lnTo>
                        <a:pt x="396" y="144"/>
                      </a:lnTo>
                      <a:lnTo>
                        <a:pt x="468" y="144"/>
                      </a:lnTo>
                      <a:lnTo>
                        <a:pt x="504" y="156"/>
                      </a:lnTo>
                      <a:lnTo>
                        <a:pt x="576" y="156"/>
                      </a:lnTo>
                      <a:lnTo>
                        <a:pt x="624" y="180"/>
                      </a:lnTo>
                      <a:lnTo>
                        <a:pt x="660" y="216"/>
                      </a:lnTo>
                      <a:lnTo>
                        <a:pt x="696" y="228"/>
                      </a:lnTo>
                      <a:lnTo>
                        <a:pt x="732" y="252"/>
                      </a:lnTo>
                      <a:lnTo>
                        <a:pt x="768" y="276"/>
                      </a:lnTo>
                      <a:lnTo>
                        <a:pt x="804" y="288"/>
                      </a:lnTo>
                      <a:lnTo>
                        <a:pt x="840" y="300"/>
                      </a:lnTo>
                    </a:path>
                  </a:pathLst>
                </a:custGeom>
                <a:solidFill>
                  <a:srgbClr val="33CC33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399" name="Rectangle 23">
                <a:extLst>
                  <a:ext uri="{FF2B5EF4-FFF2-40B4-BE49-F238E27FC236}">
                    <a16:creationId xmlns:a16="http://schemas.microsoft.com/office/drawing/2014/main" id="{0249E16F-43A9-4306-A8D3-CD3DACC60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6" y="1796"/>
                <a:ext cx="220" cy="258"/>
              </a:xfrm>
              <a:prstGeom prst="rect">
                <a:avLst/>
              </a:prstGeom>
              <a:solidFill>
                <a:srgbClr val="33CC33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38925" name="Group 45">
              <a:extLst>
                <a:ext uri="{FF2B5EF4-FFF2-40B4-BE49-F238E27FC236}">
                  <a16:creationId xmlns:a16="http://schemas.microsoft.com/office/drawing/2014/main" id="{064FB9D6-6F66-4EBE-BAB1-66F402239D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5" y="2784"/>
              <a:ext cx="1339" cy="551"/>
              <a:chOff x="3899" y="2643"/>
              <a:chExt cx="1339" cy="551"/>
            </a:xfrm>
          </p:grpSpPr>
          <p:grpSp>
            <p:nvGrpSpPr>
              <p:cNvPr id="38935" name="Group 41">
                <a:extLst>
                  <a:ext uri="{FF2B5EF4-FFF2-40B4-BE49-F238E27FC236}">
                    <a16:creationId xmlns:a16="http://schemas.microsoft.com/office/drawing/2014/main" id="{57C9EE49-AE6E-442D-9861-99B0576B95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9" y="2643"/>
                <a:ext cx="1339" cy="551"/>
                <a:chOff x="3899" y="2643"/>
                <a:chExt cx="1339" cy="551"/>
              </a:xfrm>
            </p:grpSpPr>
            <p:sp>
              <p:nvSpPr>
                <p:cNvPr id="38937" name="Oval 24">
                  <a:extLst>
                    <a:ext uri="{FF2B5EF4-FFF2-40B4-BE49-F238E27FC236}">
                      <a16:creationId xmlns:a16="http://schemas.microsoft.com/office/drawing/2014/main" id="{DD7BF9A4-2FD1-4F6B-8354-601B5FDE62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9" y="2643"/>
                  <a:ext cx="529" cy="509"/>
                </a:xfrm>
                <a:prstGeom prst="ellipse">
                  <a:avLst/>
                </a:prstGeom>
                <a:solidFill>
                  <a:srgbClr val="33CC33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90000"/>
                    <a:buFont typeface="Symbol" panose="05050102010706020507" pitchFamily="18" charset="2"/>
                    <a:buChar char="¨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800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38938" name="Freeform 30">
                  <a:extLst>
                    <a:ext uri="{FF2B5EF4-FFF2-40B4-BE49-F238E27FC236}">
                      <a16:creationId xmlns:a16="http://schemas.microsoft.com/office/drawing/2014/main" id="{B0AC5D4D-1237-483F-9070-64BD5FAA34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8" y="2880"/>
                  <a:ext cx="223" cy="192"/>
                </a:xfrm>
                <a:custGeom>
                  <a:avLst/>
                  <a:gdLst>
                    <a:gd name="T0" fmla="*/ 0 w 277"/>
                    <a:gd name="T1" fmla="*/ 1 h 265"/>
                    <a:gd name="T2" fmla="*/ 2 w 277"/>
                    <a:gd name="T3" fmla="*/ 1 h 265"/>
                    <a:gd name="T4" fmla="*/ 2 w 277"/>
                    <a:gd name="T5" fmla="*/ 1 h 265"/>
                    <a:gd name="T6" fmla="*/ 2 w 277"/>
                    <a:gd name="T7" fmla="*/ 1 h 265"/>
                    <a:gd name="T8" fmla="*/ 2 w 277"/>
                    <a:gd name="T9" fmla="*/ 1 h 265"/>
                    <a:gd name="T10" fmla="*/ 2 w 277"/>
                    <a:gd name="T11" fmla="*/ 1 h 265"/>
                    <a:gd name="T12" fmla="*/ 2 w 277"/>
                    <a:gd name="T13" fmla="*/ 1 h 265"/>
                    <a:gd name="T14" fmla="*/ 2 w 277"/>
                    <a:gd name="T15" fmla="*/ 1 h 265"/>
                    <a:gd name="T16" fmla="*/ 2 w 277"/>
                    <a:gd name="T17" fmla="*/ 0 h 265"/>
                    <a:gd name="T18" fmla="*/ 2 w 277"/>
                    <a:gd name="T19" fmla="*/ 0 h 265"/>
                    <a:gd name="T20" fmla="*/ 2 w 277"/>
                    <a:gd name="T21" fmla="*/ 1 h 265"/>
                    <a:gd name="T22" fmla="*/ 2 w 277"/>
                    <a:gd name="T23" fmla="*/ 1 h 265"/>
                    <a:gd name="T24" fmla="*/ 2 w 277"/>
                    <a:gd name="T25" fmla="*/ 1 h 265"/>
                    <a:gd name="T26" fmla="*/ 2 w 277"/>
                    <a:gd name="T27" fmla="*/ 1 h 265"/>
                    <a:gd name="T28" fmla="*/ 2 w 277"/>
                    <a:gd name="T29" fmla="*/ 1 h 265"/>
                    <a:gd name="T30" fmla="*/ 2 w 277"/>
                    <a:gd name="T31" fmla="*/ 1 h 265"/>
                    <a:gd name="T32" fmla="*/ 2 w 277"/>
                    <a:gd name="T33" fmla="*/ 1 h 265"/>
                    <a:gd name="T34" fmla="*/ 2 w 277"/>
                    <a:gd name="T35" fmla="*/ 1 h 265"/>
                    <a:gd name="T36" fmla="*/ 2 w 277"/>
                    <a:gd name="T37" fmla="*/ 1 h 265"/>
                    <a:gd name="T38" fmla="*/ 2 w 277"/>
                    <a:gd name="T39" fmla="*/ 1 h 265"/>
                    <a:gd name="T40" fmla="*/ 2 w 277"/>
                    <a:gd name="T41" fmla="*/ 1 h 265"/>
                    <a:gd name="T42" fmla="*/ 2 w 277"/>
                    <a:gd name="T43" fmla="*/ 1 h 265"/>
                    <a:gd name="T44" fmla="*/ 2 w 277"/>
                    <a:gd name="T45" fmla="*/ 1 h 265"/>
                    <a:gd name="T46" fmla="*/ 2 w 277"/>
                    <a:gd name="T47" fmla="*/ 1 h 265"/>
                    <a:gd name="T48" fmla="*/ 2 w 277"/>
                    <a:gd name="T49" fmla="*/ 1 h 265"/>
                    <a:gd name="T50" fmla="*/ 0 w 277"/>
                    <a:gd name="T51" fmla="*/ 1 h 26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7"/>
                    <a:gd name="T79" fmla="*/ 0 h 265"/>
                    <a:gd name="T80" fmla="*/ 277 w 277"/>
                    <a:gd name="T81" fmla="*/ 265 h 26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7" h="265">
                      <a:moveTo>
                        <a:pt x="0" y="228"/>
                      </a:moveTo>
                      <a:lnTo>
                        <a:pt x="36" y="228"/>
                      </a:lnTo>
                      <a:lnTo>
                        <a:pt x="36" y="192"/>
                      </a:lnTo>
                      <a:lnTo>
                        <a:pt x="36" y="156"/>
                      </a:lnTo>
                      <a:lnTo>
                        <a:pt x="24" y="120"/>
                      </a:lnTo>
                      <a:lnTo>
                        <a:pt x="48" y="84"/>
                      </a:lnTo>
                      <a:lnTo>
                        <a:pt x="48" y="48"/>
                      </a:lnTo>
                      <a:lnTo>
                        <a:pt x="48" y="12"/>
                      </a:lnTo>
                      <a:lnTo>
                        <a:pt x="84" y="0"/>
                      </a:lnTo>
                      <a:lnTo>
                        <a:pt x="120" y="0"/>
                      </a:lnTo>
                      <a:lnTo>
                        <a:pt x="156" y="12"/>
                      </a:lnTo>
                      <a:lnTo>
                        <a:pt x="192" y="36"/>
                      </a:lnTo>
                      <a:lnTo>
                        <a:pt x="216" y="72"/>
                      </a:lnTo>
                      <a:lnTo>
                        <a:pt x="252" y="96"/>
                      </a:lnTo>
                      <a:lnTo>
                        <a:pt x="264" y="132"/>
                      </a:lnTo>
                      <a:lnTo>
                        <a:pt x="276" y="168"/>
                      </a:lnTo>
                      <a:lnTo>
                        <a:pt x="276" y="204"/>
                      </a:lnTo>
                      <a:lnTo>
                        <a:pt x="240" y="228"/>
                      </a:lnTo>
                      <a:lnTo>
                        <a:pt x="204" y="252"/>
                      </a:lnTo>
                      <a:lnTo>
                        <a:pt x="168" y="252"/>
                      </a:lnTo>
                      <a:lnTo>
                        <a:pt x="132" y="264"/>
                      </a:lnTo>
                      <a:lnTo>
                        <a:pt x="96" y="264"/>
                      </a:lnTo>
                      <a:lnTo>
                        <a:pt x="60" y="264"/>
                      </a:lnTo>
                      <a:lnTo>
                        <a:pt x="24" y="264"/>
                      </a:lnTo>
                      <a:lnTo>
                        <a:pt x="24" y="228"/>
                      </a:lnTo>
                      <a:lnTo>
                        <a:pt x="0" y="22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39" name="Freeform 33">
                  <a:extLst>
                    <a:ext uri="{FF2B5EF4-FFF2-40B4-BE49-F238E27FC236}">
                      <a16:creationId xmlns:a16="http://schemas.microsoft.com/office/drawing/2014/main" id="{F4209769-E7ED-4432-BFEE-5DBB948D6A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0" y="2976"/>
                  <a:ext cx="678" cy="218"/>
                </a:xfrm>
                <a:custGeom>
                  <a:avLst/>
                  <a:gdLst>
                    <a:gd name="T0" fmla="*/ 0 w 841"/>
                    <a:gd name="T1" fmla="*/ 0 h 301"/>
                    <a:gd name="T2" fmla="*/ 2 w 841"/>
                    <a:gd name="T3" fmla="*/ 1 h 301"/>
                    <a:gd name="T4" fmla="*/ 2 w 841"/>
                    <a:gd name="T5" fmla="*/ 1 h 301"/>
                    <a:gd name="T6" fmla="*/ 2 w 841"/>
                    <a:gd name="T7" fmla="*/ 1 h 301"/>
                    <a:gd name="T8" fmla="*/ 2 w 841"/>
                    <a:gd name="T9" fmla="*/ 1 h 301"/>
                    <a:gd name="T10" fmla="*/ 2 w 841"/>
                    <a:gd name="T11" fmla="*/ 1 h 301"/>
                    <a:gd name="T12" fmla="*/ 2 w 841"/>
                    <a:gd name="T13" fmla="*/ 1 h 301"/>
                    <a:gd name="T14" fmla="*/ 2 w 841"/>
                    <a:gd name="T15" fmla="*/ 1 h 301"/>
                    <a:gd name="T16" fmla="*/ 2 w 841"/>
                    <a:gd name="T17" fmla="*/ 1 h 301"/>
                    <a:gd name="T18" fmla="*/ 2 w 841"/>
                    <a:gd name="T19" fmla="*/ 1 h 301"/>
                    <a:gd name="T20" fmla="*/ 2 w 841"/>
                    <a:gd name="T21" fmla="*/ 1 h 301"/>
                    <a:gd name="T22" fmla="*/ 2 w 841"/>
                    <a:gd name="T23" fmla="*/ 1 h 301"/>
                    <a:gd name="T24" fmla="*/ 2 w 841"/>
                    <a:gd name="T25" fmla="*/ 1 h 301"/>
                    <a:gd name="T26" fmla="*/ 2 w 841"/>
                    <a:gd name="T27" fmla="*/ 1 h 301"/>
                    <a:gd name="T28" fmla="*/ 2 w 841"/>
                    <a:gd name="T29" fmla="*/ 1 h 301"/>
                    <a:gd name="T30" fmla="*/ 2 w 841"/>
                    <a:gd name="T31" fmla="*/ 1 h 301"/>
                    <a:gd name="T32" fmla="*/ 2 w 841"/>
                    <a:gd name="T33" fmla="*/ 1 h 301"/>
                    <a:gd name="T34" fmla="*/ 2 w 841"/>
                    <a:gd name="T35" fmla="*/ 1 h 301"/>
                    <a:gd name="T36" fmla="*/ 2 w 841"/>
                    <a:gd name="T37" fmla="*/ 1 h 301"/>
                    <a:gd name="T38" fmla="*/ 2 w 841"/>
                    <a:gd name="T39" fmla="*/ 1 h 3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41"/>
                    <a:gd name="T61" fmla="*/ 0 h 301"/>
                    <a:gd name="T62" fmla="*/ 841 w 841"/>
                    <a:gd name="T63" fmla="*/ 301 h 30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41" h="301">
                      <a:moveTo>
                        <a:pt x="0" y="0"/>
                      </a:moveTo>
                      <a:lnTo>
                        <a:pt x="24" y="36"/>
                      </a:lnTo>
                      <a:lnTo>
                        <a:pt x="60" y="36"/>
                      </a:lnTo>
                      <a:lnTo>
                        <a:pt x="96" y="36"/>
                      </a:lnTo>
                      <a:lnTo>
                        <a:pt x="132" y="48"/>
                      </a:lnTo>
                      <a:lnTo>
                        <a:pt x="156" y="84"/>
                      </a:lnTo>
                      <a:lnTo>
                        <a:pt x="192" y="120"/>
                      </a:lnTo>
                      <a:lnTo>
                        <a:pt x="228" y="132"/>
                      </a:lnTo>
                      <a:lnTo>
                        <a:pt x="324" y="132"/>
                      </a:lnTo>
                      <a:lnTo>
                        <a:pt x="396" y="144"/>
                      </a:lnTo>
                      <a:lnTo>
                        <a:pt x="468" y="144"/>
                      </a:lnTo>
                      <a:lnTo>
                        <a:pt x="504" y="156"/>
                      </a:lnTo>
                      <a:lnTo>
                        <a:pt x="576" y="156"/>
                      </a:lnTo>
                      <a:lnTo>
                        <a:pt x="624" y="180"/>
                      </a:lnTo>
                      <a:lnTo>
                        <a:pt x="660" y="216"/>
                      </a:lnTo>
                      <a:lnTo>
                        <a:pt x="696" y="228"/>
                      </a:lnTo>
                      <a:lnTo>
                        <a:pt x="732" y="252"/>
                      </a:lnTo>
                      <a:lnTo>
                        <a:pt x="768" y="276"/>
                      </a:lnTo>
                      <a:lnTo>
                        <a:pt x="804" y="288"/>
                      </a:lnTo>
                      <a:lnTo>
                        <a:pt x="840" y="300"/>
                      </a:lnTo>
                    </a:path>
                  </a:pathLst>
                </a:custGeom>
                <a:solidFill>
                  <a:srgbClr val="33CC33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401" name="Rectangle 25">
                <a:extLst>
                  <a:ext uri="{FF2B5EF4-FFF2-40B4-BE49-F238E27FC236}">
                    <a16:creationId xmlns:a16="http://schemas.microsoft.com/office/drawing/2014/main" id="{320F2786-762B-4242-8BE5-71DFA70A5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2688"/>
                <a:ext cx="204" cy="258"/>
              </a:xfrm>
              <a:prstGeom prst="rect">
                <a:avLst/>
              </a:prstGeom>
              <a:solidFill>
                <a:srgbClr val="33CC33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38926" name="Group 46">
              <a:extLst>
                <a:ext uri="{FF2B5EF4-FFF2-40B4-BE49-F238E27FC236}">
                  <a16:creationId xmlns:a16="http://schemas.microsoft.com/office/drawing/2014/main" id="{A0102C99-F4AE-44CB-9851-8A65EFDE9A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5" y="3648"/>
              <a:ext cx="1339" cy="551"/>
              <a:chOff x="3899" y="3507"/>
              <a:chExt cx="1339" cy="551"/>
            </a:xfrm>
          </p:grpSpPr>
          <p:grpSp>
            <p:nvGrpSpPr>
              <p:cNvPr id="38930" name="Group 42">
                <a:extLst>
                  <a:ext uri="{FF2B5EF4-FFF2-40B4-BE49-F238E27FC236}">
                    <a16:creationId xmlns:a16="http://schemas.microsoft.com/office/drawing/2014/main" id="{1F7BD4DA-7111-45BF-94C4-EE731A9C2E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9" y="3507"/>
                <a:ext cx="1339" cy="551"/>
                <a:chOff x="3899" y="3507"/>
                <a:chExt cx="1339" cy="551"/>
              </a:xfrm>
            </p:grpSpPr>
            <p:sp>
              <p:nvSpPr>
                <p:cNvPr id="38932" name="Oval 26">
                  <a:extLst>
                    <a:ext uri="{FF2B5EF4-FFF2-40B4-BE49-F238E27FC236}">
                      <a16:creationId xmlns:a16="http://schemas.microsoft.com/office/drawing/2014/main" id="{3845C3B4-0237-42F0-88D4-07F4D058B7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9" y="3507"/>
                  <a:ext cx="529" cy="509"/>
                </a:xfrm>
                <a:prstGeom prst="ellipse">
                  <a:avLst/>
                </a:prstGeom>
                <a:solidFill>
                  <a:srgbClr val="33CC33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90000"/>
                    <a:buFont typeface="Symbol" panose="05050102010706020507" pitchFamily="18" charset="2"/>
                    <a:buChar char="¨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800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38933" name="Freeform 29">
                  <a:extLst>
                    <a:ext uri="{FF2B5EF4-FFF2-40B4-BE49-F238E27FC236}">
                      <a16:creationId xmlns:a16="http://schemas.microsoft.com/office/drawing/2014/main" id="{26A907D9-05D0-4E0E-AADB-268C6FC18A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8" y="3744"/>
                  <a:ext cx="223" cy="192"/>
                </a:xfrm>
                <a:custGeom>
                  <a:avLst/>
                  <a:gdLst>
                    <a:gd name="T0" fmla="*/ 0 w 277"/>
                    <a:gd name="T1" fmla="*/ 1 h 265"/>
                    <a:gd name="T2" fmla="*/ 2 w 277"/>
                    <a:gd name="T3" fmla="*/ 1 h 265"/>
                    <a:gd name="T4" fmla="*/ 2 w 277"/>
                    <a:gd name="T5" fmla="*/ 1 h 265"/>
                    <a:gd name="T6" fmla="*/ 2 w 277"/>
                    <a:gd name="T7" fmla="*/ 1 h 265"/>
                    <a:gd name="T8" fmla="*/ 2 w 277"/>
                    <a:gd name="T9" fmla="*/ 1 h 265"/>
                    <a:gd name="T10" fmla="*/ 2 w 277"/>
                    <a:gd name="T11" fmla="*/ 1 h 265"/>
                    <a:gd name="T12" fmla="*/ 2 w 277"/>
                    <a:gd name="T13" fmla="*/ 1 h 265"/>
                    <a:gd name="T14" fmla="*/ 2 w 277"/>
                    <a:gd name="T15" fmla="*/ 1 h 265"/>
                    <a:gd name="T16" fmla="*/ 2 w 277"/>
                    <a:gd name="T17" fmla="*/ 0 h 265"/>
                    <a:gd name="T18" fmla="*/ 2 w 277"/>
                    <a:gd name="T19" fmla="*/ 0 h 265"/>
                    <a:gd name="T20" fmla="*/ 2 w 277"/>
                    <a:gd name="T21" fmla="*/ 1 h 265"/>
                    <a:gd name="T22" fmla="*/ 2 w 277"/>
                    <a:gd name="T23" fmla="*/ 1 h 265"/>
                    <a:gd name="T24" fmla="*/ 2 w 277"/>
                    <a:gd name="T25" fmla="*/ 1 h 265"/>
                    <a:gd name="T26" fmla="*/ 2 w 277"/>
                    <a:gd name="T27" fmla="*/ 1 h 265"/>
                    <a:gd name="T28" fmla="*/ 2 w 277"/>
                    <a:gd name="T29" fmla="*/ 1 h 265"/>
                    <a:gd name="T30" fmla="*/ 2 w 277"/>
                    <a:gd name="T31" fmla="*/ 1 h 265"/>
                    <a:gd name="T32" fmla="*/ 2 w 277"/>
                    <a:gd name="T33" fmla="*/ 1 h 265"/>
                    <a:gd name="T34" fmla="*/ 2 w 277"/>
                    <a:gd name="T35" fmla="*/ 1 h 265"/>
                    <a:gd name="T36" fmla="*/ 2 w 277"/>
                    <a:gd name="T37" fmla="*/ 1 h 265"/>
                    <a:gd name="T38" fmla="*/ 2 w 277"/>
                    <a:gd name="T39" fmla="*/ 1 h 265"/>
                    <a:gd name="T40" fmla="*/ 2 w 277"/>
                    <a:gd name="T41" fmla="*/ 1 h 265"/>
                    <a:gd name="T42" fmla="*/ 2 w 277"/>
                    <a:gd name="T43" fmla="*/ 1 h 265"/>
                    <a:gd name="T44" fmla="*/ 2 w 277"/>
                    <a:gd name="T45" fmla="*/ 1 h 265"/>
                    <a:gd name="T46" fmla="*/ 2 w 277"/>
                    <a:gd name="T47" fmla="*/ 1 h 265"/>
                    <a:gd name="T48" fmla="*/ 2 w 277"/>
                    <a:gd name="T49" fmla="*/ 1 h 265"/>
                    <a:gd name="T50" fmla="*/ 0 w 277"/>
                    <a:gd name="T51" fmla="*/ 1 h 26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7"/>
                    <a:gd name="T79" fmla="*/ 0 h 265"/>
                    <a:gd name="T80" fmla="*/ 277 w 277"/>
                    <a:gd name="T81" fmla="*/ 265 h 26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7" h="265">
                      <a:moveTo>
                        <a:pt x="0" y="228"/>
                      </a:moveTo>
                      <a:lnTo>
                        <a:pt x="36" y="228"/>
                      </a:lnTo>
                      <a:lnTo>
                        <a:pt x="36" y="192"/>
                      </a:lnTo>
                      <a:lnTo>
                        <a:pt x="36" y="156"/>
                      </a:lnTo>
                      <a:lnTo>
                        <a:pt x="24" y="120"/>
                      </a:lnTo>
                      <a:lnTo>
                        <a:pt x="48" y="84"/>
                      </a:lnTo>
                      <a:lnTo>
                        <a:pt x="48" y="48"/>
                      </a:lnTo>
                      <a:lnTo>
                        <a:pt x="48" y="12"/>
                      </a:lnTo>
                      <a:lnTo>
                        <a:pt x="84" y="0"/>
                      </a:lnTo>
                      <a:lnTo>
                        <a:pt x="120" y="0"/>
                      </a:lnTo>
                      <a:lnTo>
                        <a:pt x="156" y="12"/>
                      </a:lnTo>
                      <a:lnTo>
                        <a:pt x="192" y="36"/>
                      </a:lnTo>
                      <a:lnTo>
                        <a:pt x="216" y="72"/>
                      </a:lnTo>
                      <a:lnTo>
                        <a:pt x="252" y="96"/>
                      </a:lnTo>
                      <a:lnTo>
                        <a:pt x="264" y="132"/>
                      </a:lnTo>
                      <a:lnTo>
                        <a:pt x="276" y="168"/>
                      </a:lnTo>
                      <a:lnTo>
                        <a:pt x="276" y="204"/>
                      </a:lnTo>
                      <a:lnTo>
                        <a:pt x="240" y="228"/>
                      </a:lnTo>
                      <a:lnTo>
                        <a:pt x="204" y="252"/>
                      </a:lnTo>
                      <a:lnTo>
                        <a:pt x="168" y="252"/>
                      </a:lnTo>
                      <a:lnTo>
                        <a:pt x="132" y="264"/>
                      </a:lnTo>
                      <a:lnTo>
                        <a:pt x="96" y="264"/>
                      </a:lnTo>
                      <a:lnTo>
                        <a:pt x="60" y="264"/>
                      </a:lnTo>
                      <a:lnTo>
                        <a:pt x="24" y="264"/>
                      </a:lnTo>
                      <a:lnTo>
                        <a:pt x="24" y="228"/>
                      </a:lnTo>
                      <a:lnTo>
                        <a:pt x="0" y="22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34" name="Freeform 32">
                  <a:extLst>
                    <a:ext uri="{FF2B5EF4-FFF2-40B4-BE49-F238E27FC236}">
                      <a16:creationId xmlns:a16="http://schemas.microsoft.com/office/drawing/2014/main" id="{46C126D1-EEC6-42AC-84B1-041DCE476E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0" y="3840"/>
                  <a:ext cx="678" cy="218"/>
                </a:xfrm>
                <a:custGeom>
                  <a:avLst/>
                  <a:gdLst>
                    <a:gd name="T0" fmla="*/ 0 w 841"/>
                    <a:gd name="T1" fmla="*/ 0 h 301"/>
                    <a:gd name="T2" fmla="*/ 2 w 841"/>
                    <a:gd name="T3" fmla="*/ 1 h 301"/>
                    <a:gd name="T4" fmla="*/ 2 w 841"/>
                    <a:gd name="T5" fmla="*/ 1 h 301"/>
                    <a:gd name="T6" fmla="*/ 2 w 841"/>
                    <a:gd name="T7" fmla="*/ 1 h 301"/>
                    <a:gd name="T8" fmla="*/ 2 w 841"/>
                    <a:gd name="T9" fmla="*/ 1 h 301"/>
                    <a:gd name="T10" fmla="*/ 2 w 841"/>
                    <a:gd name="T11" fmla="*/ 1 h 301"/>
                    <a:gd name="T12" fmla="*/ 2 w 841"/>
                    <a:gd name="T13" fmla="*/ 1 h 301"/>
                    <a:gd name="T14" fmla="*/ 2 w 841"/>
                    <a:gd name="T15" fmla="*/ 1 h 301"/>
                    <a:gd name="T16" fmla="*/ 2 w 841"/>
                    <a:gd name="T17" fmla="*/ 1 h 301"/>
                    <a:gd name="T18" fmla="*/ 2 w 841"/>
                    <a:gd name="T19" fmla="*/ 1 h 301"/>
                    <a:gd name="T20" fmla="*/ 2 w 841"/>
                    <a:gd name="T21" fmla="*/ 1 h 301"/>
                    <a:gd name="T22" fmla="*/ 2 w 841"/>
                    <a:gd name="T23" fmla="*/ 1 h 301"/>
                    <a:gd name="T24" fmla="*/ 2 w 841"/>
                    <a:gd name="T25" fmla="*/ 1 h 301"/>
                    <a:gd name="T26" fmla="*/ 2 w 841"/>
                    <a:gd name="T27" fmla="*/ 1 h 301"/>
                    <a:gd name="T28" fmla="*/ 2 w 841"/>
                    <a:gd name="T29" fmla="*/ 1 h 301"/>
                    <a:gd name="T30" fmla="*/ 2 w 841"/>
                    <a:gd name="T31" fmla="*/ 1 h 301"/>
                    <a:gd name="T32" fmla="*/ 2 w 841"/>
                    <a:gd name="T33" fmla="*/ 1 h 301"/>
                    <a:gd name="T34" fmla="*/ 2 w 841"/>
                    <a:gd name="T35" fmla="*/ 1 h 301"/>
                    <a:gd name="T36" fmla="*/ 2 w 841"/>
                    <a:gd name="T37" fmla="*/ 1 h 301"/>
                    <a:gd name="T38" fmla="*/ 2 w 841"/>
                    <a:gd name="T39" fmla="*/ 1 h 3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41"/>
                    <a:gd name="T61" fmla="*/ 0 h 301"/>
                    <a:gd name="T62" fmla="*/ 841 w 841"/>
                    <a:gd name="T63" fmla="*/ 301 h 30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41" h="301">
                      <a:moveTo>
                        <a:pt x="0" y="0"/>
                      </a:moveTo>
                      <a:lnTo>
                        <a:pt x="24" y="36"/>
                      </a:lnTo>
                      <a:lnTo>
                        <a:pt x="60" y="36"/>
                      </a:lnTo>
                      <a:lnTo>
                        <a:pt x="96" y="36"/>
                      </a:lnTo>
                      <a:lnTo>
                        <a:pt x="132" y="48"/>
                      </a:lnTo>
                      <a:lnTo>
                        <a:pt x="156" y="84"/>
                      </a:lnTo>
                      <a:lnTo>
                        <a:pt x="192" y="120"/>
                      </a:lnTo>
                      <a:lnTo>
                        <a:pt x="228" y="132"/>
                      </a:lnTo>
                      <a:lnTo>
                        <a:pt x="324" y="132"/>
                      </a:lnTo>
                      <a:lnTo>
                        <a:pt x="396" y="144"/>
                      </a:lnTo>
                      <a:lnTo>
                        <a:pt x="468" y="144"/>
                      </a:lnTo>
                      <a:lnTo>
                        <a:pt x="504" y="156"/>
                      </a:lnTo>
                      <a:lnTo>
                        <a:pt x="576" y="156"/>
                      </a:lnTo>
                      <a:lnTo>
                        <a:pt x="624" y="180"/>
                      </a:lnTo>
                      <a:lnTo>
                        <a:pt x="660" y="216"/>
                      </a:lnTo>
                      <a:lnTo>
                        <a:pt x="696" y="228"/>
                      </a:lnTo>
                      <a:lnTo>
                        <a:pt x="732" y="252"/>
                      </a:lnTo>
                      <a:lnTo>
                        <a:pt x="768" y="276"/>
                      </a:lnTo>
                      <a:lnTo>
                        <a:pt x="804" y="288"/>
                      </a:lnTo>
                      <a:lnTo>
                        <a:pt x="840" y="300"/>
                      </a:lnTo>
                    </a:path>
                  </a:pathLst>
                </a:custGeom>
                <a:solidFill>
                  <a:srgbClr val="33CC33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403" name="Rectangle 27">
                <a:extLst>
                  <a:ext uri="{FF2B5EF4-FFF2-40B4-BE49-F238E27FC236}">
                    <a16:creationId xmlns:a16="http://schemas.microsoft.com/office/drawing/2014/main" id="{66AD88B5-A20F-4D3E-BE5A-CCE204047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4" y="3572"/>
                <a:ext cx="204" cy="258"/>
              </a:xfrm>
              <a:prstGeom prst="rect">
                <a:avLst/>
              </a:prstGeom>
              <a:solidFill>
                <a:srgbClr val="33CC33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b</a:t>
                </a:r>
              </a:p>
            </p:txBody>
          </p:sp>
        </p:grpSp>
        <p:sp>
          <p:nvSpPr>
            <p:cNvPr id="38927" name="Rectangle 36">
              <a:extLst>
                <a:ext uri="{FF2B5EF4-FFF2-40B4-BE49-F238E27FC236}">
                  <a16:creationId xmlns:a16="http://schemas.microsoft.com/office/drawing/2014/main" id="{5058887B-49C0-47E1-BBD1-D984786C5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1536"/>
              <a:ext cx="600" cy="28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sperm</a:t>
              </a:r>
            </a:p>
          </p:txBody>
        </p:sp>
        <p:sp>
          <p:nvSpPr>
            <p:cNvPr id="38928" name="Rectangle 37">
              <a:extLst>
                <a:ext uri="{FF2B5EF4-FFF2-40B4-BE49-F238E27FC236}">
                  <a16:creationId xmlns:a16="http://schemas.microsoft.com/office/drawing/2014/main" id="{F61F1E90-5DB9-425B-B473-F68CC74E0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" y="2496"/>
              <a:ext cx="94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haploid (n)</a:t>
              </a:r>
            </a:p>
          </p:txBody>
        </p:sp>
        <p:sp>
          <p:nvSpPr>
            <p:cNvPr id="38929" name="Rectangle 38">
              <a:extLst>
                <a:ext uri="{FF2B5EF4-FFF2-40B4-BE49-F238E27FC236}">
                  <a16:creationId xmlns:a16="http://schemas.microsoft.com/office/drawing/2014/main" id="{F40729B1-2C5D-46D9-852C-5BDDBF06F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840"/>
              <a:ext cx="849" cy="2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3399FF"/>
                  </a:solidFill>
                  <a:latin typeface="Arial" panose="020B0604020202020204" pitchFamily="34" charset="0"/>
                </a:rPr>
                <a:t>meiosis II</a:t>
              </a:r>
            </a:p>
          </p:txBody>
        </p:sp>
      </p:grpSp>
      <p:sp>
        <p:nvSpPr>
          <p:cNvPr id="101423" name="Rectangle 47">
            <a:extLst>
              <a:ext uri="{FF2B5EF4-FFF2-40B4-BE49-F238E27FC236}">
                <a16:creationId xmlns:a16="http://schemas.microsoft.com/office/drawing/2014/main" id="{419DA9E1-65E7-4AE8-9FE6-BC14C3281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1"/>
            <a:ext cx="7743825" cy="701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Mendel’s 3</a:t>
            </a:r>
            <a:r>
              <a:rPr lang="en-US" sz="4000" b="1" u="sng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rd</a:t>
            </a:r>
            <a:r>
              <a:rPr lang="en-US" sz="4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Law of Inheritance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478EF2C-B51C-4D5F-A605-60B05F24C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4122" y="609600"/>
            <a:ext cx="9163878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dirty="0">
                <a:latin typeface="Century Schoolbook" panose="02040604050505020304" pitchFamily="18" charset="0"/>
              </a:rPr>
              <a:t>What is heredity?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2B4F9B8-83F2-4F6D-B7DE-37EFA69E8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1722" y="1295400"/>
            <a:ext cx="9163878" cy="758687"/>
          </a:xfrm>
        </p:spPr>
        <p:txBody>
          <a:bodyPr>
            <a:normAutofit fontScale="25000" lnSpcReduction="20000"/>
          </a:bodyPr>
          <a:lstStyle/>
          <a:p>
            <a:r>
              <a:rPr lang="en-US" altLang="en-US" sz="9800" b="1" dirty="0" err="1">
                <a:solidFill>
                  <a:srgbClr val="FFFFFF"/>
                </a:solidFill>
                <a:latin typeface="Arial" panose="020B0604020202020204" pitchFamily="34" charset="0"/>
              </a:rPr>
              <a:t>P</a:t>
            </a:r>
            <a:r>
              <a:rPr lang="en-US" altLang="en-US" sz="9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Passing</a:t>
            </a:r>
            <a:r>
              <a:rPr lang="en-US" altLang="en-US" sz="9800" b="1" dirty="0">
                <a:solidFill>
                  <a:srgbClr val="FF0000"/>
                </a:solidFill>
                <a:latin typeface="Arial" panose="020B0604020202020204" pitchFamily="34" charset="0"/>
              </a:rPr>
              <a:t> of traits from parent to offspring or from one generation to the next.</a:t>
            </a:r>
          </a:p>
          <a:p>
            <a:pPr eaLnBrk="1" hangingPunct="1"/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ssing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 of traits from parent to offspring or from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oneeration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 to the next.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3E652FD8-F08E-4CBF-BCA3-2690C1CAD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948" y="2054087"/>
            <a:ext cx="9581321" cy="17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tx2"/>
                </a:solidFill>
                <a:latin typeface="Century Schoolbook" panose="02040604050505020304" pitchFamily="18" charset="0"/>
              </a:rPr>
              <a:t>How are our traits determined?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 b="1" dirty="0">
              <a:solidFill>
                <a:schemeClr val="tx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E67104A5-59BD-4602-A1D4-9EB1C7B78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948" y="2888974"/>
            <a:ext cx="9462052" cy="335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00B0F0"/>
                </a:solidFill>
                <a:latin typeface="Arial" panose="020B0604020202020204" pitchFamily="34" charset="0"/>
              </a:rPr>
              <a:t>Genes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encode the instructions that define our traits.</a:t>
            </a:r>
          </a:p>
          <a:p>
            <a:r>
              <a:rPr lang="en-US" altLang="en-US" b="1" dirty="0">
                <a:solidFill>
                  <a:srgbClr val="00B0F0"/>
                </a:solidFill>
                <a:latin typeface="Arial" panose="020B0604020202020204" pitchFamily="34" charset="0"/>
              </a:rPr>
              <a:t>Environmental factors</a:t>
            </a:r>
            <a:r>
              <a:rPr lang="en-US" altLang="en-US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influence the expression of these genes.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1F53FF4-3E7A-4ADB-ABCC-13D7E860C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6591" y="304800"/>
            <a:ext cx="9959009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How are genes inherited?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75D7C24-2F6C-467B-8CC0-FE196943F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2696" y="1219200"/>
            <a:ext cx="9475304" cy="5095876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</a:rPr>
              <a:t>Humans have 2 sets of chromosomes for a total of 46 chromosomes. Each parent contributes only 1 set of chromosomes to their child.</a:t>
            </a:r>
          </a:p>
          <a:p>
            <a:pPr eaLnBrk="1" hangingPunct="1"/>
            <a:r>
              <a:rPr lang="en-US" altLang="en-US" sz="2600" u="sng" dirty="0">
                <a:solidFill>
                  <a:srgbClr val="000000"/>
                </a:solidFill>
                <a:latin typeface="Arial" panose="020B0604020202020204" pitchFamily="34" charset="0"/>
              </a:rPr>
              <a:t>When a sperm cell </a:t>
            </a: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</a:rPr>
              <a:t>(23 chromosomes) </a:t>
            </a:r>
            <a:r>
              <a:rPr lang="en-US" altLang="en-US" sz="2600" u="sng" dirty="0">
                <a:solidFill>
                  <a:srgbClr val="000000"/>
                </a:solidFill>
                <a:latin typeface="Arial" panose="020B0604020202020204" pitchFamily="34" charset="0"/>
              </a:rPr>
              <a:t>and an egg cell</a:t>
            </a: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</a:rPr>
              <a:t> (23 chromosomes) </a:t>
            </a:r>
            <a:r>
              <a:rPr lang="en-US" altLang="en-US" sz="2600" u="sng" dirty="0">
                <a:solidFill>
                  <a:srgbClr val="000000"/>
                </a:solidFill>
                <a:latin typeface="Arial" panose="020B0604020202020204" pitchFamily="34" charset="0"/>
              </a:rPr>
              <a:t>join</a:t>
            </a: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</a:rPr>
              <a:t> during </a:t>
            </a:r>
            <a:r>
              <a:rPr lang="en-US" altLang="en-US" sz="2600" b="1" dirty="0">
                <a:solidFill>
                  <a:srgbClr val="008000"/>
                </a:solidFill>
                <a:latin typeface="Arial" panose="020B0604020202020204" pitchFamily="34" charset="0"/>
              </a:rPr>
              <a:t>fertilization</a:t>
            </a: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</a:rPr>
              <a:t>, it results in a </a:t>
            </a:r>
            <a:r>
              <a:rPr lang="en-US" altLang="en-US" sz="2600" b="1" dirty="0">
                <a:solidFill>
                  <a:schemeClr val="hlink"/>
                </a:solidFill>
                <a:latin typeface="Arial" panose="020B0604020202020204" pitchFamily="34" charset="0"/>
              </a:rPr>
              <a:t>zygote</a:t>
            </a: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</a:rPr>
              <a:t> … a </a:t>
            </a:r>
            <a:r>
              <a:rPr lang="en-US" altLang="en-US" sz="2600" u="sng" dirty="0">
                <a:solidFill>
                  <a:srgbClr val="FF0000"/>
                </a:solidFill>
                <a:latin typeface="Arial" panose="020B0604020202020204" pitchFamily="34" charset="0"/>
              </a:rPr>
              <a:t>fertilized egg </a:t>
            </a:r>
            <a:r>
              <a:rPr lang="en-US" alt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with 46 </a:t>
            </a:r>
            <a:r>
              <a:rPr lang="en-US" altLang="en-US" sz="2600" u="sng" dirty="0">
                <a:solidFill>
                  <a:srgbClr val="FF0000"/>
                </a:solidFill>
                <a:latin typeface="Arial" panose="020B0604020202020204" pitchFamily="34" charset="0"/>
              </a:rPr>
              <a:t>chromosomes.</a:t>
            </a:r>
          </a:p>
        </p:txBody>
      </p:sp>
      <p:pic>
        <p:nvPicPr>
          <p:cNvPr id="9220" name="Picture 9">
            <a:extLst>
              <a:ext uri="{FF2B5EF4-FFF2-40B4-BE49-F238E27FC236}">
                <a16:creationId xmlns:a16="http://schemas.microsoft.com/office/drawing/2014/main" id="{F5FAAFB8-AABE-4190-A925-87F755044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38601"/>
            <a:ext cx="74676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4D514EC-3C86-4127-85E0-3449EFB2E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8626" y="304800"/>
            <a:ext cx="9746974" cy="914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Century Schoolbook" panose="02040604050505020304" pitchFamily="18" charset="0"/>
              </a:rPr>
              <a:t>What is a trait?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F213382-8F26-4C80-B942-435923206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3200" y="1447800"/>
            <a:ext cx="73152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Notable feature or quality in a person.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7E0D6C8A-73A6-476A-8064-0AF363F02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26" y="2514600"/>
            <a:ext cx="1054873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tx2"/>
                </a:solidFill>
                <a:latin typeface="Century Schoolbook" panose="02040604050505020304" pitchFamily="18" charset="0"/>
              </a:rPr>
              <a:t>What are the two types of traits?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CC5A5C45-759A-4F23-9075-543AC8D3A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965" y="3429000"/>
            <a:ext cx="935603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Physical traits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are characteristics of one’s </a:t>
            </a:r>
            <a:r>
              <a:rPr lang="en-US" altLang="en-US" b="1" dirty="0">
                <a:solidFill>
                  <a:srgbClr val="7030A0"/>
                </a:solidFill>
                <a:latin typeface="Arial" panose="020B0604020202020204" pitchFamily="34" charset="0"/>
              </a:rPr>
              <a:t>physical makeup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	</a:t>
            </a:r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Ex.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Eye color</a:t>
            </a:r>
          </a:p>
          <a:p>
            <a:pPr eaLnBrk="1" hangingPunct="1"/>
            <a:r>
              <a:rPr lang="en-US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Behavioral traits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characteristics of the way one </a:t>
            </a:r>
            <a:r>
              <a:rPr lang="en-US" altLang="en-US" b="1" dirty="0">
                <a:solidFill>
                  <a:srgbClr val="00B0F0"/>
                </a:solidFill>
                <a:latin typeface="Arial" panose="020B0604020202020204" pitchFamily="34" charset="0"/>
              </a:rPr>
              <a:t>acts.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</a:rPr>
              <a:t>Ex.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Fetching behavior of golden retrievers.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F527C00-D403-43FD-8EAF-F485F0D18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304800"/>
            <a:ext cx="7772400" cy="30480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altLang="en-US" sz="40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EA895E6-C9F9-4F51-8B7A-35E38A508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6678" y="762000"/>
            <a:ext cx="9428922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Gene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2800" u="sng" dirty="0">
                <a:solidFill>
                  <a:srgbClr val="000000"/>
                </a:solidFill>
                <a:latin typeface="Arial" panose="020B0604020202020204" pitchFamily="34" charset="0"/>
              </a:rPr>
              <a:t>Trait.. From the DNA code</a:t>
            </a:r>
          </a:p>
          <a:p>
            <a:pPr marL="0" indent="0"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Alleles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=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u="sng" dirty="0">
                <a:solidFill>
                  <a:srgbClr val="000000"/>
                </a:solidFill>
                <a:latin typeface="Arial" panose="020B0604020202020204" pitchFamily="34" charset="0"/>
              </a:rPr>
              <a:t>Different forms of the same trait 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*Parents can only give 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</a:rPr>
              <a:t>one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allele for each trait to their offspring.</a:t>
            </a:r>
          </a:p>
          <a:p>
            <a:pPr eaLnBrk="1" hangingPunct="1">
              <a:defRPr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268" name="Picture 6">
            <a:extLst>
              <a:ext uri="{FF2B5EF4-FFF2-40B4-BE49-F238E27FC236}">
                <a16:creationId xmlns:a16="http://schemas.microsoft.com/office/drawing/2014/main" id="{6B28CEEA-8796-4BB2-831F-B1151DEFB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22" y="4265268"/>
            <a:ext cx="38862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>
            <a:extLst>
              <a:ext uri="{FF2B5EF4-FFF2-40B4-BE49-F238E27FC236}">
                <a16:creationId xmlns:a16="http://schemas.microsoft.com/office/drawing/2014/main" id="{FE7EC87D-B734-406C-9098-887F1D885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35" y="2042768"/>
            <a:ext cx="44196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6552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sng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Gregor Mendel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838198" y="1139687"/>
            <a:ext cx="10515600" cy="53531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Father of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enetics				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Austrian Monk and gardener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did experiments on Pea plants to show how traits were passed down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studied the shape, seed color, outer coat, pea pod, and stem to see which traits occurred more or less often.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was the first to observe: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Law of Independent Assortment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Law of Segregation</a:t>
            </a:r>
          </a:p>
        </p:txBody>
      </p:sp>
      <p:pic>
        <p:nvPicPr>
          <p:cNvPr id="4" name="Picture 12" descr="mendel">
            <a:extLst>
              <a:ext uri="{FF2B5EF4-FFF2-40B4-BE49-F238E27FC236}">
                <a16:creationId xmlns:a16="http://schemas.microsoft.com/office/drawing/2014/main" id="{FDA64312-A5D7-41C1-999E-757825B65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422" y="162339"/>
            <a:ext cx="188595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>
            <a:extLst>
              <a:ext uri="{FF2B5EF4-FFF2-40B4-BE49-F238E27FC236}">
                <a16:creationId xmlns:a16="http://schemas.microsoft.com/office/drawing/2014/main" id="{9D3AD7D9-4268-43B3-A9AA-479788CFC0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381001"/>
            <a:ext cx="5867400" cy="1084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000" kern="10">
                <a:ln w="254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Cooper Black" panose="0208090404030B020404" pitchFamily="18" charset="0"/>
              </a:rPr>
              <a:t>Mendel's Key Terms</a:t>
            </a: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18404917-D6A8-480E-9CDD-9C1FD2865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0386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Two different forms of the same gene =</a:t>
            </a:r>
            <a:endParaRPr lang="en-US" alt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364" name="Picture 7" descr="j0167906">
            <a:extLst>
              <a:ext uri="{FF2B5EF4-FFF2-40B4-BE49-F238E27FC236}">
                <a16:creationId xmlns:a16="http://schemas.microsoft.com/office/drawing/2014/main" id="{D82B8C10-15ED-4EC0-983B-990723BA9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52401"/>
            <a:ext cx="128746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14">
            <a:extLst>
              <a:ext uri="{FF2B5EF4-FFF2-40B4-BE49-F238E27FC236}">
                <a16:creationId xmlns:a16="http://schemas.microsoft.com/office/drawing/2014/main" id="{B278B97E-CD43-42C3-A0EB-5AF44CBE7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The factors that carry all traits =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913" name="WordArt 25">
            <a:extLst>
              <a:ext uri="{FF2B5EF4-FFF2-40B4-BE49-F238E27FC236}">
                <a16:creationId xmlns:a16="http://schemas.microsoft.com/office/drawing/2014/main" id="{122244D9-EBE5-430C-8FAC-7B7E57337A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3962400"/>
            <a:ext cx="2209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>
                <a:ln w="635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highlight>
                  <a:srgbClr val="FFFF00"/>
                </a:highlight>
              </a:rPr>
              <a:t>ALLELES</a:t>
            </a:r>
          </a:p>
        </p:txBody>
      </p:sp>
      <p:pic>
        <p:nvPicPr>
          <p:cNvPr id="15370" name="Picture 29" descr="j0167906">
            <a:extLst>
              <a:ext uri="{FF2B5EF4-FFF2-40B4-BE49-F238E27FC236}">
                <a16:creationId xmlns:a16="http://schemas.microsoft.com/office/drawing/2014/main" id="{1BB69045-3790-4987-A296-F92153A30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28601"/>
            <a:ext cx="128746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1" name="Group 1037">
            <a:extLst>
              <a:ext uri="{FF2B5EF4-FFF2-40B4-BE49-F238E27FC236}">
                <a16:creationId xmlns:a16="http://schemas.microsoft.com/office/drawing/2014/main" id="{7532BC5E-B5FF-4320-BDEF-DC75C5A72DA6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4724401"/>
            <a:ext cx="6172200" cy="1838325"/>
            <a:chOff x="1392" y="2976"/>
            <a:chExt cx="3888" cy="1158"/>
          </a:xfrm>
        </p:grpSpPr>
        <p:pic>
          <p:nvPicPr>
            <p:cNvPr id="15380" name="Picture 1033">
              <a:extLst>
                <a:ext uri="{FF2B5EF4-FFF2-40B4-BE49-F238E27FC236}">
                  <a16:creationId xmlns:a16="http://schemas.microsoft.com/office/drawing/2014/main" id="{7632EBCE-E556-4B57-9735-34E5174B7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976"/>
              <a:ext cx="1495" cy="1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1034">
              <a:extLst>
                <a:ext uri="{FF2B5EF4-FFF2-40B4-BE49-F238E27FC236}">
                  <a16:creationId xmlns:a16="http://schemas.microsoft.com/office/drawing/2014/main" id="{DF0E737B-6C80-4238-A0AE-064BE714D0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976"/>
              <a:ext cx="1536" cy="1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39">
            <a:extLst>
              <a:ext uri="{FF2B5EF4-FFF2-40B4-BE49-F238E27FC236}">
                <a16:creationId xmlns:a16="http://schemas.microsoft.com/office/drawing/2014/main" id="{643B2DB7-1723-41B8-81A7-A73AB0F125C2}"/>
              </a:ext>
            </a:extLst>
          </p:cNvPr>
          <p:cNvGrpSpPr>
            <a:grpSpLocks/>
          </p:cNvGrpSpPr>
          <p:nvPr/>
        </p:nvGrpSpPr>
        <p:grpSpPr bwMode="auto">
          <a:xfrm>
            <a:off x="6795053" y="1494632"/>
            <a:ext cx="4635500" cy="2438400"/>
            <a:chOff x="2544" y="912"/>
            <a:chExt cx="2920" cy="1536"/>
          </a:xfrm>
        </p:grpSpPr>
        <p:sp>
          <p:nvSpPr>
            <p:cNvPr id="15376" name="WordArt 24">
              <a:extLst>
                <a:ext uri="{FF2B5EF4-FFF2-40B4-BE49-F238E27FC236}">
                  <a16:creationId xmlns:a16="http://schemas.microsoft.com/office/drawing/2014/main" id="{D4F1B139-E03E-4006-98B8-6D6307D7508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48" y="912"/>
              <a:ext cx="960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b="1" kern="10" dirty="0">
                  <a:ln w="6350" cap="sq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highlight>
                    <a:srgbClr val="FFFF00"/>
                  </a:highlight>
                </a:rPr>
                <a:t>GENE</a:t>
              </a:r>
            </a:p>
          </p:txBody>
        </p:sp>
        <p:grpSp>
          <p:nvGrpSpPr>
            <p:cNvPr id="15377" name="Group 1036">
              <a:extLst>
                <a:ext uri="{FF2B5EF4-FFF2-40B4-BE49-F238E27FC236}">
                  <a16:creationId xmlns:a16="http://schemas.microsoft.com/office/drawing/2014/main" id="{FEA26C6E-54E8-4A50-80CD-3B94E529EC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1248"/>
              <a:ext cx="2920" cy="1200"/>
              <a:chOff x="2544" y="1248"/>
              <a:chExt cx="2920" cy="1200"/>
            </a:xfrm>
          </p:grpSpPr>
          <p:pic>
            <p:nvPicPr>
              <p:cNvPr id="15378" name="Picture 1029">
                <a:extLst>
                  <a:ext uri="{FF2B5EF4-FFF2-40B4-BE49-F238E27FC236}">
                    <a16:creationId xmlns:a16="http://schemas.microsoft.com/office/drawing/2014/main" id="{649405AE-149C-4EF5-BD0E-B52BFE0A68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248"/>
                <a:ext cx="712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9" name="Picture 1035">
                <a:extLst>
                  <a:ext uri="{FF2B5EF4-FFF2-40B4-BE49-F238E27FC236}">
                    <a16:creationId xmlns:a16="http://schemas.microsoft.com/office/drawing/2014/main" id="{DEF0F436-7981-4205-82A9-7DA80D5A9F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2" y="1658"/>
                <a:ext cx="2352" cy="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373" name="Group 1038">
            <a:extLst>
              <a:ext uri="{FF2B5EF4-FFF2-40B4-BE49-F238E27FC236}">
                <a16:creationId xmlns:a16="http://schemas.microsoft.com/office/drawing/2014/main" id="{49202289-11E8-4DDF-B430-523FE183D7DE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572000"/>
            <a:ext cx="2362200" cy="762000"/>
            <a:chOff x="2352" y="2880"/>
            <a:chExt cx="1488" cy="480"/>
          </a:xfrm>
        </p:grpSpPr>
        <p:sp>
          <p:nvSpPr>
            <p:cNvPr id="15374" name="Line 17">
              <a:extLst>
                <a:ext uri="{FF2B5EF4-FFF2-40B4-BE49-F238E27FC236}">
                  <a16:creationId xmlns:a16="http://schemas.microsoft.com/office/drawing/2014/main" id="{B6241012-2FA1-4492-A42C-7F1D6214E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2880"/>
              <a:ext cx="624" cy="480"/>
            </a:xfrm>
            <a:prstGeom prst="line">
              <a:avLst/>
            </a:prstGeom>
            <a:noFill/>
            <a:ln w="92075" cap="sq">
              <a:solidFill>
                <a:srgbClr val="FF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5" name="Line 18">
              <a:extLst>
                <a:ext uri="{FF2B5EF4-FFF2-40B4-BE49-F238E27FC236}">
                  <a16:creationId xmlns:a16="http://schemas.microsoft.com/office/drawing/2014/main" id="{85B0D234-2AC5-4634-BF1E-0D3B214B07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880"/>
              <a:ext cx="624" cy="480"/>
            </a:xfrm>
            <a:prstGeom prst="line">
              <a:avLst/>
            </a:prstGeom>
            <a:noFill/>
            <a:ln w="92075" cap="sq">
              <a:solidFill>
                <a:srgbClr val="FF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6296" y="808383"/>
            <a:ext cx="6016487" cy="5274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1265</Words>
  <Application>Microsoft Office PowerPoint</Application>
  <PresentationFormat>Widescreen</PresentationFormat>
  <Paragraphs>222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 Rounded MT Bold</vt:lpstr>
      <vt:lpstr>Bookman Old Style</vt:lpstr>
      <vt:lpstr>Calibri</vt:lpstr>
      <vt:lpstr>Century Schoolbook</vt:lpstr>
      <vt:lpstr>Comic Sans MS</vt:lpstr>
      <vt:lpstr>Cooper Black</vt:lpstr>
      <vt:lpstr>Garamond</vt:lpstr>
      <vt:lpstr>Symbol</vt:lpstr>
      <vt:lpstr>Times New Roman</vt:lpstr>
      <vt:lpstr>Organic</vt:lpstr>
      <vt:lpstr>Genetics 101</vt:lpstr>
      <vt:lpstr> Engage</vt:lpstr>
      <vt:lpstr>What is heredity?</vt:lpstr>
      <vt:lpstr>How are genes inherited?</vt:lpstr>
      <vt:lpstr>What is a trait?</vt:lpstr>
      <vt:lpstr>PowerPoint Presentation</vt:lpstr>
      <vt:lpstr>Gregor Mendel</vt:lpstr>
      <vt:lpstr>PowerPoint Presentation</vt:lpstr>
      <vt:lpstr>PowerPoint Presentation</vt:lpstr>
      <vt:lpstr>    Genotype         Phenotype</vt:lpstr>
      <vt:lpstr>You inherit two alleles for each gene (trait).  1 from MOM!                1 from DAD!</vt:lpstr>
      <vt:lpstr>PowerPoint Presentation</vt:lpstr>
      <vt:lpstr>PowerPoint Presentation</vt:lpstr>
      <vt:lpstr>Genes on Chromosomes</vt:lpstr>
      <vt:lpstr>Mendel’s Law of Heredity</vt:lpstr>
      <vt:lpstr>PowerPoint Presentation</vt:lpstr>
      <vt:lpstr>PowerPoint Presentation</vt:lpstr>
      <vt:lpstr>HYBRID-  Same thing as a heterozygous</vt:lpstr>
      <vt:lpstr>Punnett Squares</vt:lpstr>
      <vt:lpstr>Punnett Square  Each parent can only     contribute one allele per gene. These genes are found on     the chromosomes carried     in the sex cells. Offspring will inherit  2      alleles to express that gene.</vt:lpstr>
      <vt:lpstr>Punnett Squares</vt:lpstr>
      <vt:lpstr>Punnett Squares</vt:lpstr>
      <vt:lpstr>Punnett Squares </vt:lpstr>
      <vt:lpstr> </vt:lpstr>
      <vt:lpstr>PowerPoint Presentation</vt:lpstr>
      <vt:lpstr>Mendel’s 2nd Law of Inheritance  Law of Independent Assortment: the factors assort independently during gamete formation, giving different traits an equal opportunity of occurring together.  </vt:lpstr>
      <vt:lpstr>Law  of Segregation: during the production of gametes the two copies of each hereditary factor segregate so that offspring acquire- 1 from each parent.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101</dc:title>
  <dc:creator>Mary Cowley</dc:creator>
  <cp:lastModifiedBy>Mary Cowley</cp:lastModifiedBy>
  <cp:revision>11</cp:revision>
  <dcterms:created xsi:type="dcterms:W3CDTF">2020-05-01T21:42:35Z</dcterms:created>
  <dcterms:modified xsi:type="dcterms:W3CDTF">2020-05-04T19:19:55Z</dcterms:modified>
</cp:coreProperties>
</file>