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79" r:id="rId3"/>
    <p:sldId id="284" r:id="rId4"/>
    <p:sldId id="280" r:id="rId5"/>
    <p:sldId id="281" r:id="rId6"/>
    <p:sldId id="288" r:id="rId7"/>
    <p:sldId id="289" r:id="rId8"/>
    <p:sldId id="285" r:id="rId9"/>
    <p:sldId id="282" r:id="rId10"/>
    <p:sldId id="283" r:id="rId11"/>
    <p:sldId id="286" r:id="rId12"/>
    <p:sldId id="290" r:id="rId13"/>
    <p:sldId id="287" r:id="rId1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4" d="100"/>
          <a:sy n="74" d="100"/>
        </p:scale>
        <p:origin x="1248" y="54"/>
      </p:cViewPr>
      <p:guideLst>
        <p:guide orient="horz" pos="2160"/>
        <p:guide pos="2880"/>
      </p:guideLst>
    </p:cSldViewPr>
  </p:slideViewPr>
  <p:notesTextViewPr>
    <p:cViewPr>
      <p:scale>
        <a:sx n="3" d="2"/>
        <a:sy n="3" d="2"/>
      </p:scale>
      <p:origin x="0" y="0"/>
    </p:cViewPr>
  </p:notesTextViewPr>
  <p:notesViewPr>
    <p:cSldViewPr>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69780"/>
          </a:xfrm>
          <a:prstGeom prst="rect">
            <a:avLst/>
          </a:prstGeom>
        </p:spPr>
        <p:txBody>
          <a:bodyPr vert="horz" lIns="93927" tIns="46963" rIns="93927" bIns="46963" rtlCol="0"/>
          <a:lstStyle>
            <a:lvl1pPr algn="l">
              <a:defRPr sz="1200"/>
            </a:lvl1pPr>
          </a:lstStyle>
          <a:p>
            <a:endParaRPr lang="en-US"/>
          </a:p>
        </p:txBody>
      </p:sp>
      <p:sp>
        <p:nvSpPr>
          <p:cNvPr id="3" name="Date Placeholder 2"/>
          <p:cNvSpPr>
            <a:spLocks noGrp="1"/>
          </p:cNvSpPr>
          <p:nvPr>
            <p:ph type="dt" sz="quarter" idx="1"/>
          </p:nvPr>
        </p:nvSpPr>
        <p:spPr>
          <a:xfrm>
            <a:off x="4008706" y="1"/>
            <a:ext cx="3066733" cy="469780"/>
          </a:xfrm>
          <a:prstGeom prst="rect">
            <a:avLst/>
          </a:prstGeom>
        </p:spPr>
        <p:txBody>
          <a:bodyPr vert="horz" lIns="93927" tIns="46963" rIns="93927" bIns="46963" rtlCol="0"/>
          <a:lstStyle>
            <a:lvl1pPr algn="r">
              <a:defRPr sz="1200"/>
            </a:lvl1pPr>
          </a:lstStyle>
          <a:p>
            <a:fld id="{80FAAFA8-4A4C-4B1A-AF2B-6F5EA9D8B9AC}" type="datetimeFigureOut">
              <a:rPr lang="en-US" smtClean="0"/>
              <a:pPr/>
              <a:t>12/4/2019</a:t>
            </a:fld>
            <a:endParaRPr lang="en-US"/>
          </a:p>
        </p:txBody>
      </p:sp>
      <p:sp>
        <p:nvSpPr>
          <p:cNvPr id="4" name="Footer Placeholder 3"/>
          <p:cNvSpPr>
            <a:spLocks noGrp="1"/>
          </p:cNvSpPr>
          <p:nvPr>
            <p:ph type="ftr" sz="quarter" idx="2"/>
          </p:nvPr>
        </p:nvSpPr>
        <p:spPr>
          <a:xfrm>
            <a:off x="1" y="8893298"/>
            <a:ext cx="3066733" cy="469779"/>
          </a:xfrm>
          <a:prstGeom prst="rect">
            <a:avLst/>
          </a:prstGeom>
        </p:spPr>
        <p:txBody>
          <a:bodyPr vert="horz" lIns="93927" tIns="46963" rIns="93927" bIns="46963"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3298"/>
            <a:ext cx="3066733" cy="469779"/>
          </a:xfrm>
          <a:prstGeom prst="rect">
            <a:avLst/>
          </a:prstGeom>
        </p:spPr>
        <p:txBody>
          <a:bodyPr vert="horz" lIns="93927" tIns="46963" rIns="93927" bIns="46963" rtlCol="0" anchor="b"/>
          <a:lstStyle>
            <a:lvl1pPr algn="r">
              <a:defRPr sz="1200"/>
            </a:lvl1pPr>
          </a:lstStyle>
          <a:p>
            <a:fld id="{DDAACD22-6800-44BD-ADC1-EB5FD5BD75E2}" type="slidenum">
              <a:rPr lang="en-US" smtClean="0"/>
              <a:pPr/>
              <a:t>‹#›</a:t>
            </a:fld>
            <a:endParaRPr lang="en-US"/>
          </a:p>
        </p:txBody>
      </p:sp>
    </p:spTree>
    <p:extLst>
      <p:ext uri="{BB962C8B-B14F-4D97-AF65-F5344CB8AC3E}">
        <p14:creationId xmlns:p14="http://schemas.microsoft.com/office/powerpoint/2010/main" val="40428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7" tIns="46963" rIns="93927" bIns="46963"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27" tIns="46963" rIns="93927" bIns="46963" rtlCol="0"/>
          <a:lstStyle>
            <a:lvl1pPr algn="r">
              <a:defRPr sz="1200"/>
            </a:lvl1pPr>
          </a:lstStyle>
          <a:p>
            <a:fld id="{1521BE10-F850-4D6E-83FE-D66C79BED718}" type="datetimeFigureOut">
              <a:rPr lang="en-US" smtClean="0"/>
              <a:pPr/>
              <a:t>12/4/2019</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7" tIns="46963" rIns="93927" bIns="46963"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7" tIns="46963" rIns="93927" bIns="469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3" cy="468154"/>
          </a:xfrm>
          <a:prstGeom prst="rect">
            <a:avLst/>
          </a:prstGeom>
        </p:spPr>
        <p:txBody>
          <a:bodyPr vert="horz" lIns="93927" tIns="46963" rIns="93927" bIns="46963"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7" tIns="46963" rIns="93927" bIns="46963" rtlCol="0" anchor="b"/>
          <a:lstStyle>
            <a:lvl1pPr algn="r">
              <a:defRPr sz="1200"/>
            </a:lvl1pPr>
          </a:lstStyle>
          <a:p>
            <a:fld id="{0EB32A93-94DA-4D8C-A882-34E27EDF14AD}" type="slidenum">
              <a:rPr lang="en-US" smtClean="0"/>
              <a:pPr/>
              <a:t>‹#›</a:t>
            </a:fld>
            <a:endParaRPr lang="en-US"/>
          </a:p>
        </p:txBody>
      </p:sp>
    </p:spTree>
    <p:extLst>
      <p:ext uri="{BB962C8B-B14F-4D97-AF65-F5344CB8AC3E}">
        <p14:creationId xmlns:p14="http://schemas.microsoft.com/office/powerpoint/2010/main" val="763450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4" name="Rectangle 23"/>
          <p:cNvSpPr/>
          <p:nvPr userDrawn="1"/>
        </p:nvSpPr>
        <p:spPr>
          <a:xfrm>
            <a:off x="0" y="4674787"/>
            <a:ext cx="9144000" cy="2183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4876800"/>
            <a:ext cx="2915503" cy="1824372"/>
          </a:xfrm>
          <a:prstGeom prst="rect">
            <a:avLst/>
          </a:prstGeom>
        </p:spPr>
      </p:pic>
      <p:sp>
        <p:nvSpPr>
          <p:cNvPr id="8" name="Rectangle 7"/>
          <p:cNvSpPr/>
          <p:nvPr userDrawn="1"/>
        </p:nvSpPr>
        <p:spPr>
          <a:xfrm>
            <a:off x="0" y="0"/>
            <a:ext cx="91440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495300" y="196516"/>
            <a:ext cx="8153400" cy="1569660"/>
          </a:xfrm>
          <a:prstGeom prst="rect">
            <a:avLst/>
          </a:prstGeom>
          <a:noFill/>
        </p:spPr>
        <p:txBody>
          <a:bodyPr wrap="square" rtlCol="0">
            <a:spAutoFit/>
          </a:bodyPr>
          <a:lstStyle/>
          <a:p>
            <a:pPr algn="ctr"/>
            <a:r>
              <a:rPr lang="en-US" sz="9600" b="1" dirty="0">
                <a:solidFill>
                  <a:schemeClr val="bg1"/>
                </a:solidFill>
              </a:rPr>
              <a:t>WELCOME!</a:t>
            </a:r>
          </a:p>
        </p:txBody>
      </p:sp>
      <p:sp>
        <p:nvSpPr>
          <p:cNvPr id="14" name="TextBox 13"/>
          <p:cNvSpPr txBox="1"/>
          <p:nvPr userDrawn="1"/>
        </p:nvSpPr>
        <p:spPr>
          <a:xfrm>
            <a:off x="5181600" y="4876800"/>
            <a:ext cx="3771900" cy="1815882"/>
          </a:xfrm>
          <a:prstGeom prst="rect">
            <a:avLst/>
          </a:prstGeom>
          <a:noFill/>
        </p:spPr>
        <p:txBody>
          <a:bodyPr wrap="square" rtlCol="0">
            <a:spAutoFit/>
          </a:bodyPr>
          <a:lstStyle/>
          <a:p>
            <a:r>
              <a:rPr lang="en-US" sz="2800" i="0" dirty="0">
                <a:solidFill>
                  <a:schemeClr val="bg1"/>
                </a:solidFill>
              </a:rPr>
              <a:t>Sponsored</a:t>
            </a:r>
            <a:r>
              <a:rPr lang="en-US" sz="2800" i="0" baseline="0" dirty="0">
                <a:solidFill>
                  <a:schemeClr val="bg1"/>
                </a:solidFill>
              </a:rPr>
              <a:t> by </a:t>
            </a:r>
            <a:r>
              <a:rPr lang="en-US" sz="2800" b="0" i="0" kern="1200" dirty="0" err="1">
                <a:solidFill>
                  <a:schemeClr val="bg1"/>
                </a:solidFill>
                <a:latin typeface="+mn-lt"/>
                <a:ea typeface="+mn-ea"/>
                <a:cs typeface="+mn-cs"/>
              </a:rPr>
              <a:t>Corteva</a:t>
            </a:r>
            <a:r>
              <a:rPr lang="en-US" sz="2800" b="0" i="0" kern="1200" dirty="0">
                <a:solidFill>
                  <a:schemeClr val="bg1"/>
                </a:solidFill>
                <a:latin typeface="+mn-lt"/>
                <a:ea typeface="+mn-ea"/>
                <a:cs typeface="+mn-cs"/>
              </a:rPr>
              <a:t> </a:t>
            </a:r>
            <a:r>
              <a:rPr lang="en-US" sz="2800" b="0" i="0" kern="1200" dirty="0" err="1">
                <a:solidFill>
                  <a:schemeClr val="bg1"/>
                </a:solidFill>
                <a:latin typeface="+mn-lt"/>
                <a:ea typeface="+mn-ea"/>
                <a:cs typeface="+mn-cs"/>
              </a:rPr>
              <a:t>Agriscience</a:t>
            </a:r>
            <a:r>
              <a:rPr lang="en-US" sz="2800" b="0" i="0" kern="1200" dirty="0">
                <a:solidFill>
                  <a:schemeClr val="bg1"/>
                </a:solidFill>
                <a:latin typeface="+mn-lt"/>
                <a:ea typeface="+mn-ea"/>
                <a:cs typeface="+mn-cs"/>
              </a:rPr>
              <a:t>™ Agriculture Division of </a:t>
            </a:r>
            <a:r>
              <a:rPr lang="en-US" sz="2800" b="0" i="0" kern="1200" dirty="0" err="1">
                <a:solidFill>
                  <a:schemeClr val="bg1"/>
                </a:solidFill>
                <a:latin typeface="+mn-lt"/>
                <a:ea typeface="+mn-ea"/>
                <a:cs typeface="+mn-cs"/>
              </a:rPr>
              <a:t>DowDuPont</a:t>
            </a:r>
            <a:r>
              <a:rPr lang="en-US" sz="2800" b="0" i="0" kern="1200" dirty="0">
                <a:solidFill>
                  <a:schemeClr val="bg1"/>
                </a:solidFill>
                <a:latin typeface="+mn-lt"/>
                <a:ea typeface="+mn-ea"/>
                <a:cs typeface="+mn-cs"/>
              </a:rPr>
              <a:t>™</a:t>
            </a:r>
            <a:endParaRPr lang="en-US" sz="2800" i="1"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09800" y="1978791"/>
            <a:ext cx="4590744" cy="3276600"/>
          </a:xfrm>
          <a:prstGeom prst="rect">
            <a:avLst/>
          </a:prstGeom>
        </p:spPr>
      </p:pic>
      <p:sp>
        <p:nvSpPr>
          <p:cNvPr id="10" name="Rectangle 9"/>
          <p:cNvSpPr/>
          <p:nvPr userDrawn="1"/>
        </p:nvSpPr>
        <p:spPr>
          <a:xfrm>
            <a:off x="3200400" y="4800600"/>
            <a:ext cx="1905000" cy="1905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ortevaLegal_VerColor.png"/>
          <p:cNvPicPr>
            <a:picLocks noChangeAspect="1"/>
          </p:cNvPicPr>
          <p:nvPr userDrawn="1"/>
        </p:nvPicPr>
        <p:blipFill>
          <a:blip r:embed="rId4" cstate="print"/>
          <a:stretch>
            <a:fillRect/>
          </a:stretch>
        </p:blipFill>
        <p:spPr>
          <a:xfrm>
            <a:off x="3200400" y="4800600"/>
            <a:ext cx="1875389" cy="1905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rotWithShape="1">
          <a:blip r:embed="rId11" cstate="print">
            <a:extLst>
              <a:ext uri="{28A0092B-C50C-407E-A947-70E740481C1C}">
                <a14:useLocalDpi xmlns:a14="http://schemas.microsoft.com/office/drawing/2010/main" val="0"/>
              </a:ext>
            </a:extLst>
          </a:blip>
          <a:srcRect r="60366"/>
          <a:stretch/>
        </p:blipFill>
        <p:spPr>
          <a:xfrm>
            <a:off x="6745629" y="6172200"/>
            <a:ext cx="950571" cy="585216"/>
          </a:xfrm>
          <a:prstGeom prst="rect">
            <a:avLst/>
          </a:prstGeom>
        </p:spPr>
      </p:pic>
      <p:pic>
        <p:nvPicPr>
          <p:cNvPr id="7" name="Picture 6" descr="CortevaLegal_VerColor.png"/>
          <p:cNvPicPr>
            <a:picLocks noChangeAspect="1"/>
          </p:cNvPicPr>
          <p:nvPr userDrawn="1"/>
        </p:nvPicPr>
        <p:blipFill>
          <a:blip r:embed="rId12" cstate="print"/>
          <a:stretch>
            <a:fillRect/>
          </a:stretch>
        </p:blipFill>
        <p:spPr>
          <a:xfrm>
            <a:off x="7848600" y="5638800"/>
            <a:ext cx="1059644" cy="10763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572000"/>
          </a:xfrm>
        </p:spPr>
        <p:txBody>
          <a:bodyPr>
            <a:normAutofit fontScale="92500" lnSpcReduction="20000"/>
          </a:bodyPr>
          <a:lstStyle/>
          <a:p>
            <a:r>
              <a:rPr lang="en-US" dirty="0"/>
              <a:t>Once your team has correctly identified or “validated” (by teacher’s stamps) the identity of the four flowers, obtain an evidence card from one of the teachers. </a:t>
            </a:r>
          </a:p>
          <a:p>
            <a:r>
              <a:rPr lang="en-US" dirty="0"/>
              <a:t>As a team, use all the evidence gathered to draw a conclusion on who the local sheriff should arrest for the murder of Wyatt Grisly. Write a cohesive paragraph citing specific scientific evidence on which to base your claim. Your summary will be sent to the Oregon State Police so make sure that it is presentable.</a:t>
            </a:r>
          </a:p>
          <a:p>
            <a:endParaRPr lang="en-US" dirty="0"/>
          </a:p>
          <a:p>
            <a:endParaRPr lang="en-US" dirty="0"/>
          </a:p>
        </p:txBody>
      </p:sp>
      <p:sp>
        <p:nvSpPr>
          <p:cNvPr id="3" name="Title 2"/>
          <p:cNvSpPr>
            <a:spLocks noGrp="1"/>
          </p:cNvSpPr>
          <p:nvPr>
            <p:ph type="title"/>
          </p:nvPr>
        </p:nvSpPr>
        <p:spPr/>
        <p:txBody>
          <a:bodyPr/>
          <a:lstStyle/>
          <a:p>
            <a:r>
              <a:rPr lang="en-US" b="1" u="sng" dirty="0">
                <a:solidFill>
                  <a:schemeClr val="accent1">
                    <a:lumMod val="40000"/>
                    <a:lumOff val="60000"/>
                  </a:schemeClr>
                </a:solidFill>
              </a:rPr>
              <a:t>	</a:t>
            </a:r>
            <a:r>
              <a:rPr lang="en-US" b="1" dirty="0">
                <a:solidFill>
                  <a:schemeClr val="accent1">
                    <a:lumMod val="40000"/>
                    <a:lumOff val="60000"/>
                  </a:schemeClr>
                </a:solidFill>
              </a:rPr>
              <a:t>	</a:t>
            </a:r>
            <a:r>
              <a:rPr lang="en-US" b="1" u="sng" dirty="0">
                <a:solidFill>
                  <a:schemeClr val="accent1">
                    <a:lumMod val="40000"/>
                    <a:lumOff val="60000"/>
                  </a:schemeClr>
                </a:solidFill>
              </a:rPr>
              <a:t>Finally…</a:t>
            </a:r>
            <a:r>
              <a:rPr lang="en-US" b="1" dirty="0">
                <a:solidFill>
                  <a:schemeClr val="accent1">
                    <a:lumMod val="40000"/>
                    <a:lumOff val="60000"/>
                  </a:schemeClr>
                </a:solidFill>
              </a:rPr>
              <a:t>  </a:t>
            </a:r>
            <a:r>
              <a:rPr lang="en-US" b="1" u="sng" dirty="0">
                <a:solidFill>
                  <a:schemeClr val="accent1">
                    <a:lumMod val="40000"/>
                    <a:lumOff val="60000"/>
                  </a:schemeClr>
                </a:solidFill>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74638"/>
            <a:ext cx="3165231" cy="1524000"/>
          </a:xfrm>
          <a:prstGeom prst="rect">
            <a:avLst/>
          </a:prstGeom>
        </p:spPr>
      </p:pic>
    </p:spTree>
    <p:extLst>
      <p:ext uri="{BB962C8B-B14F-4D97-AF65-F5344CB8AC3E}">
        <p14:creationId xmlns:p14="http://schemas.microsoft.com/office/powerpoint/2010/main" val="339169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lstStyle/>
          <a:p>
            <a:r>
              <a:rPr lang="en-US" dirty="0"/>
              <a:t>Each group will submit a google document using the rubric given.  Due date is Friday, Dec. 13</a:t>
            </a:r>
            <a:r>
              <a:rPr lang="en-US" baseline="30000" dirty="0"/>
              <a:t>th</a:t>
            </a:r>
            <a:r>
              <a:rPr lang="en-US" dirty="0"/>
              <a:t>.</a:t>
            </a:r>
          </a:p>
          <a:p>
            <a:pPr marL="0" indent="0">
              <a:buNone/>
            </a:pPr>
            <a:endParaRPr lang="en-US" dirty="0"/>
          </a:p>
          <a:p>
            <a:r>
              <a:rPr lang="en-US" dirty="0"/>
              <a:t>Your teachers are available during A lunch next week (Monday in room 516, Thursday in Room 2512, the other days in either room or during Husky Help on Wed. Dec. 11</a:t>
            </a:r>
            <a:r>
              <a:rPr lang="en-US" baseline="30000" dirty="0"/>
              <a:t>th</a:t>
            </a:r>
            <a:r>
              <a:rPr lang="en-US" dirty="0"/>
              <a:t>.  </a:t>
            </a:r>
          </a:p>
        </p:txBody>
      </p:sp>
      <p:sp>
        <p:nvSpPr>
          <p:cNvPr id="3" name="Title 2"/>
          <p:cNvSpPr>
            <a:spLocks noGrp="1"/>
          </p:cNvSpPr>
          <p:nvPr>
            <p:ph type="title"/>
          </p:nvPr>
        </p:nvSpPr>
        <p:spPr>
          <a:xfrm>
            <a:off x="457200" y="274638"/>
            <a:ext cx="8229600" cy="487362"/>
          </a:xfrm>
        </p:spPr>
        <p:txBody>
          <a:bodyPr>
            <a:normAutofit fontScale="90000"/>
          </a:bodyPr>
          <a:lstStyle/>
          <a:p>
            <a:r>
              <a:rPr lang="en-US" b="1" u="sng" dirty="0">
                <a:solidFill>
                  <a:srgbClr val="FF0000"/>
                </a:solidFill>
              </a:rPr>
              <a:t>Final Report</a:t>
            </a:r>
          </a:p>
        </p:txBody>
      </p:sp>
    </p:spTree>
    <p:extLst>
      <p:ext uri="{BB962C8B-B14F-4D97-AF65-F5344CB8AC3E}">
        <p14:creationId xmlns:p14="http://schemas.microsoft.com/office/powerpoint/2010/main" val="880815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457200" y="274638"/>
            <a:ext cx="8229600" cy="4449762"/>
          </a:xfrm>
        </p:spPr>
        <p:txBody>
          <a:bodyPr>
            <a:normAutofit/>
          </a:bodyPr>
          <a:lstStyle/>
          <a:p>
            <a:r>
              <a:rPr lang="en-US" b="1" dirty="0">
                <a:solidFill>
                  <a:srgbClr val="FF0000"/>
                </a:solidFill>
              </a:rPr>
              <a:t>Print, use and turn in the following rubric with your CSI report.</a:t>
            </a:r>
            <a:br>
              <a:rPr lang="en-US" b="1" dirty="0">
                <a:solidFill>
                  <a:srgbClr val="FF0000"/>
                </a:solidFill>
              </a:rPr>
            </a:br>
            <a:r>
              <a:rPr lang="en-US" b="1" dirty="0">
                <a:solidFill>
                  <a:srgbClr val="FF0000"/>
                </a:solidFill>
              </a:rPr>
              <a:t>Remember… this is a </a:t>
            </a:r>
            <a:r>
              <a:rPr lang="en-US" b="1">
                <a:solidFill>
                  <a:srgbClr val="FF0000"/>
                </a:solidFill>
              </a:rPr>
              <a:t>major grade</a:t>
            </a:r>
            <a:r>
              <a:rPr lang="en-US" b="1">
                <a:solidFill>
                  <a:srgbClr val="FF0000"/>
                </a:solidFill>
                <a:sym typeface="Wingdings" panose="05000000000000000000" pitchFamily="2" charset="2"/>
              </a:rPr>
              <a:t></a:t>
            </a:r>
            <a:endParaRPr lang="en-US" b="1" dirty="0">
              <a:solidFill>
                <a:srgbClr val="FF0000"/>
              </a:solidFill>
            </a:endParaRPr>
          </a:p>
        </p:txBody>
      </p:sp>
    </p:spTree>
    <p:extLst>
      <p:ext uri="{BB962C8B-B14F-4D97-AF65-F5344CB8AC3E}">
        <p14:creationId xmlns:p14="http://schemas.microsoft.com/office/powerpoint/2010/main" val="196417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943600"/>
          </a:xfrm>
        </p:spPr>
        <p:txBody>
          <a:bodyPr>
            <a:normAutofit fontScale="85000" lnSpcReduction="20000"/>
          </a:bodyPr>
          <a:lstStyle/>
          <a:p>
            <a:r>
              <a:rPr lang="en-US" dirty="0"/>
              <a:t>Names of CSI team members. (3 points)</a:t>
            </a:r>
          </a:p>
          <a:p>
            <a:r>
              <a:rPr lang="en-US" dirty="0"/>
              <a:t>Murder Scene Picture with specific notes of interest added.  Include a list of suspects and how they are connected to Wyatt.  (10 points)</a:t>
            </a:r>
          </a:p>
          <a:p>
            <a:r>
              <a:rPr lang="en-US" dirty="0"/>
              <a:t>Flower Diagram with parts </a:t>
            </a:r>
            <a:r>
              <a:rPr lang="en-US" b="1" u="sng" dirty="0"/>
              <a:t>and functions </a:t>
            </a:r>
            <a:r>
              <a:rPr lang="en-US" dirty="0"/>
              <a:t>labelled. </a:t>
            </a:r>
          </a:p>
          <a:p>
            <a:pPr marL="0" indent="0">
              <a:buNone/>
            </a:pPr>
            <a:r>
              <a:rPr lang="en-US" dirty="0"/>
              <a:t>	(10 points)</a:t>
            </a:r>
          </a:p>
          <a:p>
            <a:r>
              <a:rPr lang="en-US" dirty="0"/>
              <a:t>Data Sheet with four flowers identified with both Scientific name written correctly and common name using the dichotomous key. (10 points)</a:t>
            </a:r>
          </a:p>
          <a:p>
            <a:r>
              <a:rPr lang="en-US" dirty="0"/>
              <a:t>Evidence Card with significant data noted (2 points) </a:t>
            </a:r>
          </a:p>
          <a:p>
            <a:r>
              <a:rPr lang="en-US" dirty="0"/>
              <a:t>Final summary paragraph to the Oregon State Police department explaining who should be arrested for the murder.  Be sure to cite evidence from the crime scene and the flower identification to support your arrest warrant.</a:t>
            </a:r>
          </a:p>
          <a:p>
            <a:pPr marL="0" indent="0">
              <a:buNone/>
            </a:pPr>
            <a:r>
              <a:rPr lang="en-US" dirty="0"/>
              <a:t>    (15 points) </a:t>
            </a:r>
          </a:p>
          <a:p>
            <a:endParaRPr lang="en-US" dirty="0"/>
          </a:p>
          <a:p>
            <a:endParaRPr lang="en-US" dirty="0"/>
          </a:p>
          <a:p>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r>
              <a:rPr lang="en-US" b="1" u="sng" dirty="0">
                <a:solidFill>
                  <a:srgbClr val="FF0000"/>
                </a:solidFill>
              </a:rPr>
              <a:t>Contents and rubric</a:t>
            </a:r>
            <a:endParaRPr lang="en-US" dirty="0"/>
          </a:p>
        </p:txBody>
      </p:sp>
    </p:spTree>
    <p:extLst>
      <p:ext uri="{BB962C8B-B14F-4D97-AF65-F5344CB8AC3E}">
        <p14:creationId xmlns:p14="http://schemas.microsoft.com/office/powerpoint/2010/main" val="71121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000" dirty="0"/>
              <a:t>You have been assigned to a Crime Scene Investigation Team to solve a nearby murder of a local business man. </a:t>
            </a:r>
          </a:p>
          <a:p>
            <a:endParaRPr lang="en-US" sz="6000"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altLang="en-US" dirty="0"/>
              <a:t/>
            </a:r>
            <a:br>
              <a:rPr lang="en-US" altLang="en-US" dirty="0"/>
            </a:br>
            <a:r>
              <a:rPr lang="en-US" sz="6000" b="1" u="sng" dirty="0">
                <a:solidFill>
                  <a:srgbClr val="00B050"/>
                </a:solidFill>
              </a:rPr>
              <a:t>The Greenhouse Murder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700" y="4167586"/>
            <a:ext cx="3276600" cy="2180428"/>
          </a:xfrm>
          <a:prstGeom prst="rect">
            <a:avLst/>
          </a:prstGeom>
        </p:spPr>
      </p:pic>
    </p:spTree>
    <p:extLst>
      <p:ext uri="{BB962C8B-B14F-4D97-AF65-F5344CB8AC3E}">
        <p14:creationId xmlns:p14="http://schemas.microsoft.com/office/powerpoint/2010/main" val="280919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FFD875F-6859-49E7-ADFD-4396EE04C467}"/>
              </a:ext>
            </a:extLst>
          </p:cNvPr>
          <p:cNvSpPr>
            <a:spLocks noGrp="1"/>
          </p:cNvSpPr>
          <p:nvPr>
            <p:ph type="title"/>
          </p:nvPr>
        </p:nvSpPr>
        <p:spPr/>
        <p:txBody>
          <a:bodyPr/>
          <a:lstStyle/>
          <a:p>
            <a:r>
              <a:rPr lang="en-US" u="sng" dirty="0">
                <a:solidFill>
                  <a:srgbClr val="00B050"/>
                </a:solidFill>
              </a:rPr>
              <a:t>Challenge</a:t>
            </a:r>
          </a:p>
        </p:txBody>
      </p:sp>
      <p:sp>
        <p:nvSpPr>
          <p:cNvPr id="4" name="Content Placeholder 3">
            <a:extLst>
              <a:ext uri="{FF2B5EF4-FFF2-40B4-BE49-F238E27FC236}">
                <a16:creationId xmlns:a16="http://schemas.microsoft.com/office/drawing/2014/main" xmlns="" id="{ECAC53EC-BF12-4644-AED7-69D302C9133D}"/>
              </a:ext>
            </a:extLst>
          </p:cNvPr>
          <p:cNvSpPr>
            <a:spLocks noGrp="1"/>
          </p:cNvSpPr>
          <p:nvPr>
            <p:ph sz="half" idx="1"/>
          </p:nvPr>
        </p:nvSpPr>
        <p:spPr/>
        <p:txBody>
          <a:bodyPr>
            <a:normAutofit/>
          </a:bodyPr>
          <a:lstStyle/>
          <a:p>
            <a:r>
              <a:rPr lang="en-US" dirty="0"/>
              <a:t>Who murdered Wyatt Grizzly?</a:t>
            </a:r>
          </a:p>
          <a:p>
            <a:pPr marL="0" indent="0">
              <a:buNone/>
            </a:pPr>
            <a:endParaRPr lang="en-US" dirty="0"/>
          </a:p>
          <a:p>
            <a:r>
              <a:rPr lang="en-US" dirty="0"/>
              <a:t>Based on background information, formulate a hypothesis.</a:t>
            </a:r>
          </a:p>
        </p:txBody>
      </p:sp>
      <p:sp>
        <p:nvSpPr>
          <p:cNvPr id="5" name="Content Placeholder 4">
            <a:extLst>
              <a:ext uri="{FF2B5EF4-FFF2-40B4-BE49-F238E27FC236}">
                <a16:creationId xmlns:a16="http://schemas.microsoft.com/office/drawing/2014/main" xmlns="" id="{B232F83F-24A6-4AAF-A3EA-11251805311D}"/>
              </a:ext>
            </a:extLst>
          </p:cNvPr>
          <p:cNvSpPr>
            <a:spLocks noGrp="1"/>
          </p:cNvSpPr>
          <p:nvPr>
            <p:ph sz="half" idx="2"/>
          </p:nvPr>
        </p:nvSpPr>
        <p:spPr/>
        <p:txBody>
          <a:bodyPr>
            <a:normAutofit/>
          </a:bodyPr>
          <a:lstStyle/>
          <a:p>
            <a:pPr marL="0" indent="0">
              <a:buNone/>
            </a:pPr>
            <a:r>
              <a:rPr lang="en-US" b="1" u="sng" dirty="0"/>
              <a:t>MATERIALS: </a:t>
            </a:r>
          </a:p>
          <a:p>
            <a:r>
              <a:rPr lang="en-US" dirty="0"/>
              <a:t>Flowers </a:t>
            </a:r>
          </a:p>
          <a:p>
            <a:r>
              <a:rPr lang="en-US" dirty="0"/>
              <a:t>Hand Lenses </a:t>
            </a:r>
          </a:p>
          <a:p>
            <a:r>
              <a:rPr lang="en-US" dirty="0"/>
              <a:t>Forceps </a:t>
            </a:r>
          </a:p>
          <a:p>
            <a:r>
              <a:rPr lang="en-US" dirty="0"/>
              <a:t>Scalpels </a:t>
            </a:r>
          </a:p>
          <a:p>
            <a:r>
              <a:rPr lang="en-US" dirty="0"/>
              <a:t>Metric Ruler </a:t>
            </a:r>
          </a:p>
          <a:p>
            <a:r>
              <a:rPr lang="en-US" dirty="0"/>
              <a:t>Small Dissecting Pan</a:t>
            </a:r>
          </a:p>
          <a:p>
            <a:r>
              <a:rPr lang="en-US" dirty="0"/>
              <a:t>Lab Notebook</a:t>
            </a:r>
          </a:p>
        </p:txBody>
      </p:sp>
    </p:spTree>
    <p:extLst>
      <p:ext uri="{BB962C8B-B14F-4D97-AF65-F5344CB8AC3E}">
        <p14:creationId xmlns:p14="http://schemas.microsoft.com/office/powerpoint/2010/main" val="362948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211763"/>
          </a:xfrm>
        </p:spPr>
        <p:txBody>
          <a:bodyPr/>
          <a:lstStyle/>
          <a:p>
            <a:r>
              <a:rPr lang="en-US" dirty="0"/>
              <a:t>Two students will visit the Crime Scene in Room 2512 which depicts Wyatt Grizzly’s demise and read over the notes from the detectives.  Take a picture of the crime scene to go into your final report. Record any key information in your notes.  Then communicate back your findings to your investigative group.</a:t>
            </a:r>
          </a:p>
          <a:p>
            <a:endParaRPr lang="en-US" dirty="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b="1" u="sng" dirty="0">
                <a:solidFill>
                  <a:srgbClr val="FF0000"/>
                </a:solidFill>
                <a:effectLst>
                  <a:outerShdw blurRad="38100" dist="38100" dir="2700000" algn="tl">
                    <a:srgbClr val="000000">
                      <a:alpha val="43137"/>
                    </a:srgbClr>
                  </a:outerShdw>
                </a:effectLst>
              </a:rPr>
              <a:t>Mrs. Cowley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860925"/>
            <a:ext cx="4572000" cy="1905000"/>
          </a:xfrm>
          <a:prstGeom prst="rect">
            <a:avLst/>
          </a:prstGeom>
        </p:spPr>
      </p:pic>
    </p:spTree>
    <p:extLst>
      <p:ext uri="{BB962C8B-B14F-4D97-AF65-F5344CB8AC3E}">
        <p14:creationId xmlns:p14="http://schemas.microsoft.com/office/powerpoint/2010/main" val="122930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525963"/>
          </a:xfrm>
        </p:spPr>
        <p:txBody>
          <a:bodyPr/>
          <a:lstStyle/>
          <a:p>
            <a:r>
              <a:rPr lang="en-US" dirty="0"/>
              <a:t>Two members of your team will visit the local florist for a review tutorial on flower parts and identification (Room 516). Then communicate back to and teach their information to their investigative partner.</a:t>
            </a:r>
          </a:p>
          <a:p>
            <a:endParaRPr lang="en-US" dirty="0"/>
          </a:p>
          <a:p>
            <a:endParaRPr lang="en-US" dirty="0"/>
          </a:p>
        </p:txBody>
      </p:sp>
      <p:sp>
        <p:nvSpPr>
          <p:cNvPr id="3" name="Title 2"/>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Ms. Honeycutt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7537" y="4648200"/>
            <a:ext cx="2828925" cy="1619250"/>
          </a:xfrm>
          <a:prstGeom prst="rect">
            <a:avLst/>
          </a:prstGeom>
        </p:spPr>
      </p:pic>
    </p:spTree>
    <p:extLst>
      <p:ext uri="{BB962C8B-B14F-4D97-AF65-F5344CB8AC3E}">
        <p14:creationId xmlns:p14="http://schemas.microsoft.com/office/powerpoint/2010/main" val="299638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Will begin in Room 516 with the Flower tutorial and some will start in room 2512 with the Crime Scene overview.</a:t>
            </a:r>
          </a:p>
          <a:p>
            <a:pPr marL="0" indent="0">
              <a:buNone/>
            </a:pPr>
            <a:endParaRPr lang="en-US" dirty="0"/>
          </a:p>
          <a:p>
            <a:r>
              <a:rPr lang="en-US" dirty="0"/>
              <a:t>Your teachers will tell you where your particular investigative team will start.</a:t>
            </a:r>
          </a:p>
        </p:txBody>
      </p:sp>
      <p:sp>
        <p:nvSpPr>
          <p:cNvPr id="3" name="Title 2"/>
          <p:cNvSpPr>
            <a:spLocks noGrp="1"/>
          </p:cNvSpPr>
          <p:nvPr>
            <p:ph type="title"/>
          </p:nvPr>
        </p:nvSpPr>
        <p:spPr/>
        <p:txBody>
          <a:bodyPr/>
          <a:lstStyle/>
          <a:p>
            <a:r>
              <a:rPr lang="en-US" dirty="0"/>
              <a:t>Some of the teams…</a:t>
            </a:r>
          </a:p>
        </p:txBody>
      </p:sp>
    </p:spTree>
    <p:extLst>
      <p:ext uri="{BB962C8B-B14F-4D97-AF65-F5344CB8AC3E}">
        <p14:creationId xmlns:p14="http://schemas.microsoft.com/office/powerpoint/2010/main" val="281527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727656"/>
            <a:ext cx="4152900" cy="6172200"/>
          </a:xfrm>
        </p:spPr>
        <p:txBody>
          <a:bodyPr>
            <a:normAutofit/>
          </a:bodyPr>
          <a:lstStyle/>
          <a:p>
            <a:r>
              <a:rPr lang="en-US" sz="2000" b="1" dirty="0">
                <a:solidFill>
                  <a:schemeClr val="accent1"/>
                </a:solidFill>
              </a:rPr>
              <a:t>1.  Avery T., Nataly</a:t>
            </a:r>
          </a:p>
          <a:p>
            <a:r>
              <a:rPr lang="en-US" sz="2000" b="1" dirty="0">
                <a:solidFill>
                  <a:schemeClr val="accent1"/>
                </a:solidFill>
              </a:rPr>
              <a:t>2.  Avery K, </a:t>
            </a:r>
            <a:r>
              <a:rPr lang="en-US" sz="2000" b="1" dirty="0" err="1">
                <a:solidFill>
                  <a:schemeClr val="accent1"/>
                </a:solidFill>
              </a:rPr>
              <a:t>Skylah</a:t>
            </a:r>
            <a:endParaRPr lang="en-US" sz="2000" b="1" dirty="0">
              <a:solidFill>
                <a:schemeClr val="accent1"/>
              </a:solidFill>
            </a:endParaRPr>
          </a:p>
          <a:p>
            <a:r>
              <a:rPr lang="en-US" sz="2000" b="1" dirty="0">
                <a:solidFill>
                  <a:schemeClr val="accent1"/>
                </a:solidFill>
              </a:rPr>
              <a:t>3. </a:t>
            </a:r>
            <a:r>
              <a:rPr lang="en-US" sz="2000" b="1" dirty="0" err="1">
                <a:solidFill>
                  <a:schemeClr val="accent1"/>
                </a:solidFill>
              </a:rPr>
              <a:t>Mikaila</a:t>
            </a:r>
            <a:r>
              <a:rPr lang="en-US" sz="2000" b="1" dirty="0">
                <a:solidFill>
                  <a:schemeClr val="accent1"/>
                </a:solidFill>
              </a:rPr>
              <a:t>, </a:t>
            </a:r>
            <a:r>
              <a:rPr lang="en-US" sz="2000" b="1" dirty="0" err="1">
                <a:solidFill>
                  <a:schemeClr val="accent1"/>
                </a:solidFill>
              </a:rPr>
              <a:t>Jeda</a:t>
            </a:r>
            <a:endParaRPr lang="en-US" sz="2000" b="1" dirty="0">
              <a:solidFill>
                <a:schemeClr val="accent1"/>
              </a:solidFill>
            </a:endParaRPr>
          </a:p>
          <a:p>
            <a:r>
              <a:rPr lang="en-US" sz="2000" b="1" dirty="0">
                <a:solidFill>
                  <a:schemeClr val="accent1"/>
                </a:solidFill>
              </a:rPr>
              <a:t>4.  Gabby, Kennedy</a:t>
            </a:r>
          </a:p>
          <a:p>
            <a:r>
              <a:rPr lang="en-US" sz="2000" b="1" dirty="0">
                <a:solidFill>
                  <a:schemeClr val="accent1"/>
                </a:solidFill>
              </a:rPr>
              <a:t>5.  Kate, Zoe</a:t>
            </a:r>
          </a:p>
          <a:p>
            <a:r>
              <a:rPr lang="en-US" sz="2000" b="1" dirty="0">
                <a:solidFill>
                  <a:schemeClr val="accent1"/>
                </a:solidFill>
              </a:rPr>
              <a:t>6.  Bridget, Dayana</a:t>
            </a:r>
          </a:p>
          <a:p>
            <a:r>
              <a:rPr lang="en-US" sz="2000" b="1" dirty="0">
                <a:solidFill>
                  <a:schemeClr val="accent1"/>
                </a:solidFill>
              </a:rPr>
              <a:t>7.  </a:t>
            </a:r>
            <a:r>
              <a:rPr lang="en-US" sz="2000" b="1" dirty="0" err="1">
                <a:solidFill>
                  <a:schemeClr val="accent1"/>
                </a:solidFill>
              </a:rPr>
              <a:t>Jaslyn</a:t>
            </a:r>
            <a:r>
              <a:rPr lang="en-US" sz="2000" b="1" dirty="0">
                <a:solidFill>
                  <a:schemeClr val="accent1"/>
                </a:solidFill>
              </a:rPr>
              <a:t>, Jill, Aliyah</a:t>
            </a:r>
          </a:p>
          <a:p>
            <a:r>
              <a:rPr lang="en-US" sz="2000" b="1" dirty="0">
                <a:solidFill>
                  <a:schemeClr val="accent1"/>
                </a:solidFill>
              </a:rPr>
              <a:t>8.  Olivia, JoAnn</a:t>
            </a:r>
          </a:p>
          <a:p>
            <a:r>
              <a:rPr lang="en-US" sz="2000" b="1" dirty="0">
                <a:solidFill>
                  <a:schemeClr val="accent1"/>
                </a:solidFill>
              </a:rPr>
              <a:t>9.  Sydney, Ella</a:t>
            </a:r>
          </a:p>
          <a:p>
            <a:r>
              <a:rPr lang="en-US" sz="2000" b="1" dirty="0">
                <a:solidFill>
                  <a:schemeClr val="accent1"/>
                </a:solidFill>
              </a:rPr>
              <a:t>10.  Anthony, </a:t>
            </a:r>
            <a:r>
              <a:rPr lang="en-US" sz="2000" b="1" dirty="0" smtClean="0">
                <a:solidFill>
                  <a:schemeClr val="accent1"/>
                </a:solidFill>
              </a:rPr>
              <a:t>Ethan</a:t>
            </a:r>
            <a:endParaRPr lang="en-US" sz="2000" b="1" dirty="0">
              <a:solidFill>
                <a:schemeClr val="accent1"/>
              </a:solidFill>
            </a:endParaRPr>
          </a:p>
          <a:p>
            <a:r>
              <a:rPr lang="en-US" sz="2000" b="1" dirty="0">
                <a:solidFill>
                  <a:schemeClr val="accent1"/>
                </a:solidFill>
              </a:rPr>
              <a:t>11.  Aiden, Brody, Cole</a:t>
            </a:r>
          </a:p>
          <a:p>
            <a:r>
              <a:rPr lang="en-US" sz="2000" b="1" dirty="0">
                <a:solidFill>
                  <a:schemeClr val="accent1"/>
                </a:solidFill>
              </a:rPr>
              <a:t>12.  Matt, </a:t>
            </a:r>
            <a:r>
              <a:rPr lang="en-US" sz="2000" b="1" dirty="0" smtClean="0">
                <a:solidFill>
                  <a:schemeClr val="accent1"/>
                </a:solidFill>
              </a:rPr>
              <a:t>Ryan</a:t>
            </a:r>
            <a:endParaRPr lang="en-US" sz="2000" b="1" dirty="0">
              <a:solidFill>
                <a:schemeClr val="accent1"/>
              </a:solidFill>
            </a:endParaRPr>
          </a:p>
          <a:p>
            <a:r>
              <a:rPr lang="en-US" sz="2000" b="1" dirty="0">
                <a:solidFill>
                  <a:schemeClr val="accent1"/>
                </a:solidFill>
              </a:rPr>
              <a:t>13.  Chase, Evan, David</a:t>
            </a:r>
          </a:p>
          <a:p>
            <a:r>
              <a:rPr lang="en-US" sz="2000" b="1" dirty="0">
                <a:solidFill>
                  <a:schemeClr val="accent1"/>
                </a:solidFill>
              </a:rPr>
              <a:t>14.  Luke, </a:t>
            </a:r>
            <a:r>
              <a:rPr lang="en-US" sz="2000" b="1" dirty="0" smtClean="0">
                <a:solidFill>
                  <a:schemeClr val="accent1"/>
                </a:solidFill>
              </a:rPr>
              <a:t>Carter</a:t>
            </a:r>
            <a:endParaRPr lang="en-US" sz="2000" b="1" dirty="0">
              <a:solidFill>
                <a:schemeClr val="accent1"/>
              </a:solidFill>
            </a:endParaRPr>
          </a:p>
          <a:p>
            <a:r>
              <a:rPr lang="en-US" sz="2000" b="1" dirty="0">
                <a:solidFill>
                  <a:schemeClr val="accent1"/>
                </a:solidFill>
              </a:rPr>
              <a:t>15.  Spencer</a:t>
            </a:r>
            <a:r>
              <a:rPr lang="en-US" sz="2000" b="1">
                <a:solidFill>
                  <a:schemeClr val="accent1"/>
                </a:solidFill>
              </a:rPr>
              <a:t>, </a:t>
            </a:r>
            <a:r>
              <a:rPr lang="en-US" sz="2000" b="1" smtClean="0">
                <a:solidFill>
                  <a:schemeClr val="accent1"/>
                </a:solidFill>
              </a:rPr>
              <a:t>Thomas, Will</a:t>
            </a:r>
            <a:endParaRPr lang="en-US" sz="2000" b="1" dirty="0">
              <a:solidFill>
                <a:schemeClr val="accent1"/>
              </a:solidFill>
            </a:endParaRPr>
          </a:p>
          <a:p>
            <a:r>
              <a:rPr lang="en-US" sz="2000" b="1" dirty="0">
                <a:solidFill>
                  <a:schemeClr val="accent1"/>
                </a:solidFill>
              </a:rPr>
              <a:t>16.  Saleh, </a:t>
            </a:r>
            <a:r>
              <a:rPr lang="en-US" sz="2000" b="1" dirty="0" err="1" smtClean="0">
                <a:solidFill>
                  <a:schemeClr val="accent1"/>
                </a:solidFill>
              </a:rPr>
              <a:t>Xander</a:t>
            </a:r>
            <a:r>
              <a:rPr lang="en-US" sz="2000" b="1" dirty="0" smtClean="0">
                <a:solidFill>
                  <a:schemeClr val="accent1"/>
                </a:solidFill>
              </a:rPr>
              <a:t>, Nick</a:t>
            </a:r>
            <a:endParaRPr lang="en-US" sz="2000" b="1" dirty="0">
              <a:solidFill>
                <a:schemeClr val="accent1"/>
              </a:solidFill>
            </a:endParaRPr>
          </a:p>
        </p:txBody>
      </p:sp>
      <p:sp>
        <p:nvSpPr>
          <p:cNvPr id="3" name="Title 2"/>
          <p:cNvSpPr>
            <a:spLocks noGrp="1"/>
          </p:cNvSpPr>
          <p:nvPr>
            <p:ph type="title"/>
          </p:nvPr>
        </p:nvSpPr>
        <p:spPr>
          <a:xfrm>
            <a:off x="457200" y="274638"/>
            <a:ext cx="8229600" cy="182562"/>
          </a:xfrm>
        </p:spPr>
        <p:txBody>
          <a:bodyPr>
            <a:noAutofit/>
          </a:bodyPr>
          <a:lstStyle/>
          <a:p>
            <a:r>
              <a:rPr lang="en-US" sz="2400" u="sng" dirty="0">
                <a:solidFill>
                  <a:srgbClr val="FF3399"/>
                </a:solidFill>
              </a:rPr>
              <a:t>Investigative Teams- </a:t>
            </a:r>
            <a:r>
              <a:rPr lang="en-US" sz="2400" b="1" u="sng" dirty="0">
                <a:solidFill>
                  <a:schemeClr val="accent1"/>
                </a:solidFill>
              </a:rPr>
              <a:t>Blue (Cowley) </a:t>
            </a:r>
            <a:r>
              <a:rPr lang="en-US" sz="2400" u="sng" dirty="0">
                <a:solidFill>
                  <a:schemeClr val="accent6">
                    <a:lumMod val="75000"/>
                  </a:schemeClr>
                </a:solidFill>
              </a:rPr>
              <a:t>Green (Honeycutt)</a:t>
            </a:r>
          </a:p>
        </p:txBody>
      </p:sp>
      <p:sp>
        <p:nvSpPr>
          <p:cNvPr id="4" name="Content Placeholder 1">
            <a:extLst>
              <a:ext uri="{FF2B5EF4-FFF2-40B4-BE49-F238E27FC236}">
                <a16:creationId xmlns:a16="http://schemas.microsoft.com/office/drawing/2014/main" xmlns="" id="{DBACF8E3-98E9-485E-94A0-F6B79BF60986}"/>
              </a:ext>
            </a:extLst>
          </p:cNvPr>
          <p:cNvSpPr txBox="1">
            <a:spLocks/>
          </p:cNvSpPr>
          <p:nvPr/>
        </p:nvSpPr>
        <p:spPr>
          <a:xfrm>
            <a:off x="4038600" y="609600"/>
            <a:ext cx="41529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a:solidFill>
                  <a:schemeClr val="accent6">
                    <a:lumMod val="75000"/>
                  </a:schemeClr>
                </a:solidFill>
              </a:rPr>
              <a:t>1.  Nathan, Andrew</a:t>
            </a:r>
          </a:p>
          <a:p>
            <a:r>
              <a:rPr lang="en-US" sz="2000" b="1" dirty="0">
                <a:solidFill>
                  <a:schemeClr val="accent6">
                    <a:lumMod val="75000"/>
                  </a:schemeClr>
                </a:solidFill>
              </a:rPr>
              <a:t>2.  Ryan, </a:t>
            </a:r>
            <a:r>
              <a:rPr lang="en-US" sz="2000" b="1" dirty="0" err="1">
                <a:solidFill>
                  <a:schemeClr val="accent6">
                    <a:lumMod val="75000"/>
                  </a:schemeClr>
                </a:solidFill>
              </a:rPr>
              <a:t>Deven</a:t>
            </a:r>
            <a:endParaRPr lang="en-US" sz="2000" b="1" dirty="0">
              <a:solidFill>
                <a:schemeClr val="accent6">
                  <a:lumMod val="75000"/>
                </a:schemeClr>
              </a:solidFill>
            </a:endParaRPr>
          </a:p>
          <a:p>
            <a:r>
              <a:rPr lang="en-US" sz="2000" b="1" dirty="0">
                <a:solidFill>
                  <a:schemeClr val="accent6">
                    <a:lumMod val="75000"/>
                  </a:schemeClr>
                </a:solidFill>
              </a:rPr>
              <a:t>3. Reese, Hannah</a:t>
            </a:r>
          </a:p>
          <a:p>
            <a:r>
              <a:rPr lang="en-US" sz="2000" b="1" dirty="0">
                <a:solidFill>
                  <a:schemeClr val="accent6">
                    <a:lumMod val="75000"/>
                  </a:schemeClr>
                </a:solidFill>
              </a:rPr>
              <a:t>4.  Isabella, Faith</a:t>
            </a:r>
          </a:p>
          <a:p>
            <a:r>
              <a:rPr lang="en-US" sz="2000" b="1" dirty="0">
                <a:solidFill>
                  <a:schemeClr val="accent6">
                    <a:lumMod val="75000"/>
                  </a:schemeClr>
                </a:solidFill>
              </a:rPr>
              <a:t>5.  Annabelle, Peyton</a:t>
            </a:r>
          </a:p>
          <a:p>
            <a:r>
              <a:rPr lang="en-US" sz="2000" b="1" dirty="0">
                <a:solidFill>
                  <a:schemeClr val="accent6">
                    <a:lumMod val="75000"/>
                  </a:schemeClr>
                </a:solidFill>
              </a:rPr>
              <a:t>6.  Ava, Ella O.</a:t>
            </a:r>
          </a:p>
          <a:p>
            <a:r>
              <a:rPr lang="en-US" sz="2000" b="1" dirty="0">
                <a:solidFill>
                  <a:schemeClr val="accent6">
                    <a:lumMod val="75000"/>
                  </a:schemeClr>
                </a:solidFill>
              </a:rPr>
              <a:t>7.  Brooke, Molly</a:t>
            </a:r>
          </a:p>
          <a:p>
            <a:r>
              <a:rPr lang="en-US" sz="2000" b="1" dirty="0">
                <a:solidFill>
                  <a:schemeClr val="accent6">
                    <a:lumMod val="75000"/>
                  </a:schemeClr>
                </a:solidFill>
              </a:rPr>
              <a:t>8.  Charlotte, Ella B.</a:t>
            </a:r>
          </a:p>
          <a:p>
            <a:r>
              <a:rPr lang="en-US" sz="2000" b="1" dirty="0">
                <a:solidFill>
                  <a:schemeClr val="accent6">
                    <a:lumMod val="75000"/>
                  </a:schemeClr>
                </a:solidFill>
              </a:rPr>
              <a:t>9.  Olivia, Kaitlyn</a:t>
            </a:r>
          </a:p>
          <a:p>
            <a:r>
              <a:rPr lang="en-US" sz="2000" b="1" dirty="0">
                <a:solidFill>
                  <a:schemeClr val="accent6">
                    <a:lumMod val="75000"/>
                  </a:schemeClr>
                </a:solidFill>
              </a:rPr>
              <a:t>10.  Grace, Haley</a:t>
            </a:r>
          </a:p>
          <a:p>
            <a:r>
              <a:rPr lang="en-US" sz="2000" b="1" dirty="0">
                <a:solidFill>
                  <a:schemeClr val="accent6">
                    <a:lumMod val="75000"/>
                  </a:schemeClr>
                </a:solidFill>
              </a:rPr>
              <a:t>11. Abby L</a:t>
            </a:r>
          </a:p>
          <a:p>
            <a:r>
              <a:rPr lang="en-US" sz="2000" b="1" dirty="0">
                <a:solidFill>
                  <a:schemeClr val="accent6">
                    <a:lumMod val="75000"/>
                  </a:schemeClr>
                </a:solidFill>
              </a:rPr>
              <a:t>12.  Abby M., Graham</a:t>
            </a:r>
          </a:p>
          <a:p>
            <a:r>
              <a:rPr lang="en-US" sz="2000" b="1" dirty="0">
                <a:solidFill>
                  <a:schemeClr val="accent6">
                    <a:lumMod val="75000"/>
                  </a:schemeClr>
                </a:solidFill>
              </a:rPr>
              <a:t>13.  Ashely, Sarah</a:t>
            </a:r>
          </a:p>
          <a:p>
            <a:r>
              <a:rPr lang="en-US" sz="2000" b="1" dirty="0">
                <a:solidFill>
                  <a:schemeClr val="accent6">
                    <a:lumMod val="75000"/>
                  </a:schemeClr>
                </a:solidFill>
              </a:rPr>
              <a:t>14.  Leena, Palmer</a:t>
            </a:r>
          </a:p>
          <a:p>
            <a:r>
              <a:rPr lang="en-US" sz="2000" b="1" dirty="0">
                <a:solidFill>
                  <a:schemeClr val="accent6">
                    <a:lumMod val="75000"/>
                  </a:schemeClr>
                </a:solidFill>
              </a:rPr>
              <a:t>15. Emma</a:t>
            </a:r>
          </a:p>
          <a:p>
            <a:r>
              <a:rPr lang="en-US" sz="2000" b="1" dirty="0">
                <a:solidFill>
                  <a:schemeClr val="accent6">
                    <a:lumMod val="75000"/>
                  </a:schemeClr>
                </a:solidFill>
              </a:rPr>
              <a:t>16. Sam</a:t>
            </a:r>
          </a:p>
          <a:p>
            <a:pPr marL="0" indent="0">
              <a:buNone/>
            </a:pPr>
            <a:endParaRPr lang="en-US" sz="2000" b="1" dirty="0">
              <a:solidFill>
                <a:schemeClr val="accent1"/>
              </a:solidFill>
            </a:endParaRPr>
          </a:p>
        </p:txBody>
      </p:sp>
    </p:spTree>
    <p:extLst>
      <p:ext uri="{BB962C8B-B14F-4D97-AF65-F5344CB8AC3E}">
        <p14:creationId xmlns:p14="http://schemas.microsoft.com/office/powerpoint/2010/main" val="136187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5AF95CD-3E51-4F41-BF61-4EE7921470E4}"/>
              </a:ext>
            </a:extLst>
          </p:cNvPr>
          <p:cNvSpPr>
            <a:spLocks noGrp="1"/>
          </p:cNvSpPr>
          <p:nvPr>
            <p:ph idx="1"/>
          </p:nvPr>
        </p:nvSpPr>
        <p:spPr/>
        <p:txBody>
          <a:bodyPr>
            <a:normAutofit fontScale="92500"/>
          </a:bodyPr>
          <a:lstStyle/>
          <a:p>
            <a:r>
              <a:rPr lang="en-US" dirty="0"/>
              <a:t>Review the parts of a flower. </a:t>
            </a:r>
          </a:p>
          <a:p>
            <a:r>
              <a:rPr lang="en-US" dirty="0"/>
              <a:t>Review the functions of each of the flower parts. </a:t>
            </a:r>
          </a:p>
          <a:p>
            <a:r>
              <a:rPr lang="en-US" dirty="0"/>
              <a:t>Read the flower dissection procedure and using your flower diagram, locate all of the parts you will be identifying on your diagram. </a:t>
            </a:r>
          </a:p>
          <a:p>
            <a:r>
              <a:rPr lang="en-US" dirty="0"/>
              <a:t>List those parts in your notebook and describe the function of each of those parts in your notebook.</a:t>
            </a:r>
          </a:p>
        </p:txBody>
      </p:sp>
      <p:sp>
        <p:nvSpPr>
          <p:cNvPr id="3" name="Title 2">
            <a:extLst>
              <a:ext uri="{FF2B5EF4-FFF2-40B4-BE49-F238E27FC236}">
                <a16:creationId xmlns:a16="http://schemas.microsoft.com/office/drawing/2014/main" xmlns="" id="{5A037A58-46FE-4016-85A8-12B3459FB5BD}"/>
              </a:ext>
            </a:extLst>
          </p:cNvPr>
          <p:cNvSpPr>
            <a:spLocks noGrp="1"/>
          </p:cNvSpPr>
          <p:nvPr>
            <p:ph type="title"/>
          </p:nvPr>
        </p:nvSpPr>
        <p:spPr/>
        <p:txBody>
          <a:bodyPr/>
          <a:lstStyle/>
          <a:p>
            <a:r>
              <a:rPr lang="en-US" u="sng" dirty="0">
                <a:solidFill>
                  <a:srgbClr val="FF0000"/>
                </a:solidFill>
              </a:rPr>
              <a:t>Flower Lab</a:t>
            </a:r>
          </a:p>
        </p:txBody>
      </p:sp>
    </p:spTree>
    <p:extLst>
      <p:ext uri="{BB962C8B-B14F-4D97-AF65-F5344CB8AC3E}">
        <p14:creationId xmlns:p14="http://schemas.microsoft.com/office/powerpoint/2010/main" val="2010261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0"/>
            <a:ext cx="6553200" cy="6096000"/>
          </a:xfrm>
        </p:spPr>
        <p:txBody>
          <a:bodyPr>
            <a:normAutofit fontScale="92500" lnSpcReduction="10000"/>
          </a:bodyPr>
          <a:lstStyle/>
          <a:p>
            <a:r>
              <a:rPr lang="en-US" dirty="0"/>
              <a:t>After your team is familiar with the parts of a flower and you have a good understanding of the crime scene and background information… you will identify the flowers from the possible suspects’ delivery order using the dichotomous key given.</a:t>
            </a:r>
          </a:p>
          <a:p>
            <a:r>
              <a:rPr lang="en-US" dirty="0"/>
              <a:t>Two flowers are located in Room 2512 and two flowers are located in Room 516.  You must correctly identify them in order to get them stamped by a teacher before you travel to the next room. </a:t>
            </a:r>
          </a:p>
          <a:p>
            <a:pPr marL="0" indent="0">
              <a:buNone/>
            </a:pPr>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r>
              <a:rPr lang="en-US" b="1" u="sng" dirty="0">
                <a:solidFill>
                  <a:schemeClr val="accent1">
                    <a:lumMod val="40000"/>
                    <a:lumOff val="60000"/>
                  </a:schemeClr>
                </a:solidFill>
                <a:effectLst>
                  <a:outerShdw blurRad="38100" dist="38100" dir="2700000" algn="tl">
                    <a:srgbClr val="000000">
                      <a:alpha val="43137"/>
                    </a:srgbClr>
                  </a:outerShdw>
                </a:effectLst>
              </a:rPr>
              <a:t>Next Step...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2362200" cy="3657600"/>
          </a:xfrm>
          <a:prstGeom prst="rect">
            <a:avLst/>
          </a:prstGeom>
        </p:spPr>
      </p:pic>
    </p:spTree>
    <p:extLst>
      <p:ext uri="{BB962C8B-B14F-4D97-AF65-F5344CB8AC3E}">
        <p14:creationId xmlns:p14="http://schemas.microsoft.com/office/powerpoint/2010/main" val="1311175589"/>
      </p:ext>
    </p:extLst>
  </p:cSld>
  <p:clrMapOvr>
    <a:masterClrMapping/>
  </p:clrMapOvr>
</p:sld>
</file>

<file path=ppt/theme/theme1.xml><?xml version="1.0" encoding="utf-8"?>
<a:theme xmlns:a="http://schemas.openxmlformats.org/drawingml/2006/main" name="Office Theme">
  <a:themeElements>
    <a:clrScheme name="NATA Slide Deck">
      <a:dk1>
        <a:srgbClr val="000000"/>
      </a:dk1>
      <a:lt1>
        <a:srgbClr val="FFFFFF"/>
      </a:lt1>
      <a:dk2>
        <a:srgbClr val="A5A5A5"/>
      </a:dk2>
      <a:lt2>
        <a:srgbClr val="FFFFFF"/>
      </a:lt2>
      <a:accent1>
        <a:srgbClr val="005496"/>
      </a:accent1>
      <a:accent2>
        <a:srgbClr val="E31937"/>
      </a:accent2>
      <a:accent3>
        <a:srgbClr val="289145"/>
      </a:accent3>
      <a:accent4>
        <a:srgbClr val="F5D71D"/>
      </a:accent4>
      <a:accent5>
        <a:srgbClr val="69BFFF"/>
      </a:accent5>
      <a:accent6>
        <a:srgbClr val="41CB68"/>
      </a:accent6>
      <a:hlink>
        <a:srgbClr val="E31937"/>
      </a:hlink>
      <a:folHlink>
        <a:srgbClr val="E31937"/>
      </a:folHlink>
    </a:clrScheme>
    <a:fontScheme name="NATA Slide Deck">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3A5E9266-20CA-4CBF-9A1E-ABDD8E2C6E25}" vid="{304FF22A-FEDB-4171-9C20-04F57BF7D9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Academy-template</Template>
  <TotalTime>6108</TotalTime>
  <Words>730</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 The Greenhouse Murder</vt:lpstr>
      <vt:lpstr>Challenge</vt:lpstr>
      <vt:lpstr>Mrs. Cowley</vt:lpstr>
      <vt:lpstr>Ms. Honeycutt</vt:lpstr>
      <vt:lpstr>Some of the teams…</vt:lpstr>
      <vt:lpstr>Investigative Teams- Blue (Cowley) Green (Honeycutt)</vt:lpstr>
      <vt:lpstr>Flower Lab</vt:lpstr>
      <vt:lpstr>Next Step...</vt:lpstr>
      <vt:lpstr>  Finally…   </vt:lpstr>
      <vt:lpstr>Final Report</vt:lpstr>
      <vt:lpstr>Print, use and turn in the following rubric with your CSI report. Remember… this is a major grade</vt:lpstr>
      <vt:lpstr>Contents and rubric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dc:creator>
  <cp:lastModifiedBy>mcowley</cp:lastModifiedBy>
  <cp:revision>71</cp:revision>
  <cp:lastPrinted>2019-12-03T23:30:34Z</cp:lastPrinted>
  <dcterms:created xsi:type="dcterms:W3CDTF">2015-06-11T12:43:28Z</dcterms:created>
  <dcterms:modified xsi:type="dcterms:W3CDTF">2019-12-04T22:23:12Z</dcterms:modified>
</cp:coreProperties>
</file>