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Nunito"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1025468a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1025468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1025468a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1025468a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1025468a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1025468a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025468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1025468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1025468a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1025468a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belgraviacentre.com/blog/hair-types-and-race-differen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healthline.com/health/cuticle" TargetMode="External"/><Relationship Id="rId5" Type="http://schemas.openxmlformats.org/officeDocument/2006/relationships/hyperlink" Target="https://www.quora.com/What-is-the-function-of-the-lunula" TargetMode="External"/><Relationship Id="rId4" Type="http://schemas.openxmlformats.org/officeDocument/2006/relationships/hyperlink" Target="https://www.medicinenet.com/image-collection/fingernail_anatomy_picture/pictur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Hair &amp; Nails</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 Schainblatt, Jessika Foland, Jalen Hurd, Paige Flanigon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5804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Root/Shaft/Follicle</a:t>
            </a:r>
            <a:endParaRPr/>
          </a:p>
        </p:txBody>
      </p:sp>
      <p:sp>
        <p:nvSpPr>
          <p:cNvPr id="135" name="Google Shape;135;p14"/>
          <p:cNvSpPr txBox="1">
            <a:spLocks noGrp="1"/>
          </p:cNvSpPr>
          <p:nvPr>
            <p:ph type="body" idx="1"/>
          </p:nvPr>
        </p:nvSpPr>
        <p:spPr>
          <a:xfrm>
            <a:off x="4654275" y="1439300"/>
            <a:ext cx="3997500" cy="288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Hair is made of keratinized cells that grow out of the epidermis. The strands of hair that originate in the dermis is called the </a:t>
            </a:r>
            <a:r>
              <a:rPr lang="en" sz="1800" b="1"/>
              <a:t>hair follicle</a:t>
            </a:r>
            <a:r>
              <a:rPr lang="en" sz="1800"/>
              <a:t>. The </a:t>
            </a:r>
            <a:r>
              <a:rPr lang="en" sz="1800" b="1"/>
              <a:t>hair shaft </a:t>
            </a:r>
            <a:r>
              <a:rPr lang="en" sz="1800"/>
              <a:t>(cortex and cuticle cells)</a:t>
            </a:r>
            <a:r>
              <a:rPr lang="en" sz="1800" b="1"/>
              <a:t> </a:t>
            </a:r>
            <a:r>
              <a:rPr lang="en" sz="1800"/>
              <a:t>is the part that is exposed at the skin's surface. What cannot be seen is the </a:t>
            </a:r>
            <a:r>
              <a:rPr lang="en" sz="1800" b="1"/>
              <a:t>root</a:t>
            </a:r>
            <a:r>
              <a:rPr lang="en" sz="1800"/>
              <a:t> of the hair.</a:t>
            </a:r>
            <a:endParaRPr sz="1800"/>
          </a:p>
        </p:txBody>
      </p:sp>
      <p:pic>
        <p:nvPicPr>
          <p:cNvPr id="136" name="Google Shape;136;p14"/>
          <p:cNvPicPr preferRelativeResize="0"/>
          <p:nvPr/>
        </p:nvPicPr>
        <p:blipFill>
          <a:blip r:embed="rId3">
            <a:alphaModFix/>
          </a:blip>
          <a:stretch>
            <a:fillRect/>
          </a:stretch>
        </p:blipFill>
        <p:spPr>
          <a:xfrm>
            <a:off x="962775" y="1324775"/>
            <a:ext cx="3340500" cy="334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Arrector Pili</a:t>
            </a:r>
            <a:endParaRPr/>
          </a:p>
        </p:txBody>
      </p:sp>
      <p:sp>
        <p:nvSpPr>
          <p:cNvPr id="142" name="Google Shape;142;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222222"/>
              </a:buClr>
              <a:buSzPts val="1300"/>
              <a:buChar char="●"/>
            </a:pPr>
            <a:r>
              <a:rPr lang="en">
                <a:solidFill>
                  <a:srgbClr val="222222"/>
                </a:solidFill>
                <a:highlight>
                  <a:srgbClr val="FFFFFF"/>
                </a:highlight>
              </a:rPr>
              <a:t>This is a tiny muscle that attaches to the base of a hair follicle at one end and to dermal tissue on the other end.</a:t>
            </a:r>
            <a:endParaRPr>
              <a:solidFill>
                <a:srgbClr val="222222"/>
              </a:solidFill>
              <a:highlight>
                <a:srgbClr val="FFFFFF"/>
              </a:highlight>
            </a:endParaRPr>
          </a:p>
          <a:p>
            <a:pPr marL="457200" lvl="0" indent="-311150" algn="l" rtl="0">
              <a:spcBef>
                <a:spcPts val="0"/>
              </a:spcBef>
              <a:spcAft>
                <a:spcPts val="0"/>
              </a:spcAft>
              <a:buClr>
                <a:srgbClr val="222222"/>
              </a:buClr>
              <a:buSzPts val="1300"/>
              <a:buChar char="●"/>
            </a:pPr>
            <a:r>
              <a:rPr lang="en">
                <a:solidFill>
                  <a:srgbClr val="222222"/>
                </a:solidFill>
                <a:highlight>
                  <a:srgbClr val="FFFFFF"/>
                </a:highlight>
              </a:rPr>
              <a:t>In order to generate heat when the body is cold, the arrector pili muscles contract all at once, causing the hair to "stand up straight" on the skin.</a:t>
            </a:r>
            <a:endParaRPr>
              <a:solidFill>
                <a:srgbClr val="222222"/>
              </a:solidFill>
              <a:highlight>
                <a:srgbClr val="FFFFFF"/>
              </a:highlight>
            </a:endParaRPr>
          </a:p>
          <a:p>
            <a:pPr marL="457200" lvl="0" indent="-311150" algn="l" rtl="0">
              <a:spcBef>
                <a:spcPts val="0"/>
              </a:spcBef>
              <a:spcAft>
                <a:spcPts val="0"/>
              </a:spcAft>
              <a:buClr>
                <a:srgbClr val="222222"/>
              </a:buClr>
              <a:buSzPts val="1300"/>
              <a:buChar char="●"/>
            </a:pPr>
            <a:r>
              <a:rPr lang="en">
                <a:solidFill>
                  <a:srgbClr val="222222"/>
                </a:solidFill>
                <a:highlight>
                  <a:srgbClr val="FFFFFF"/>
                </a:highlight>
              </a:rPr>
              <a:t>The muscle is made up of a bundle of smooth muscle cells.</a:t>
            </a:r>
            <a:endParaRPr>
              <a:solidFill>
                <a:srgbClr val="222222"/>
              </a:solidFill>
              <a:highlight>
                <a:srgbClr val="FFFFFF"/>
              </a:highlight>
            </a:endParaRPr>
          </a:p>
          <a:p>
            <a:pPr marL="457200" lvl="0" indent="-311150" algn="l" rtl="0">
              <a:spcBef>
                <a:spcPts val="0"/>
              </a:spcBef>
              <a:spcAft>
                <a:spcPts val="0"/>
              </a:spcAft>
              <a:buClr>
                <a:srgbClr val="222222"/>
              </a:buClr>
              <a:buSzPts val="1300"/>
              <a:buChar char="●"/>
            </a:pPr>
            <a:r>
              <a:rPr lang="en">
                <a:solidFill>
                  <a:srgbClr val="222222"/>
                </a:solidFill>
                <a:highlight>
                  <a:srgbClr val="FFFFFF"/>
                </a:highlight>
              </a:rPr>
              <a:t>These muscle are considered  vestigial because humans do not have enough hair for it to work. Body hairs other than eyebrows and facial hair are useless.</a:t>
            </a:r>
            <a:endParaRPr>
              <a:solidFill>
                <a:srgbClr val="222222"/>
              </a:solidFill>
              <a:highlight>
                <a:srgbClr val="FFFFFF"/>
              </a:highlight>
            </a:endParaRPr>
          </a:p>
          <a:p>
            <a:pPr marL="457200" lvl="0" indent="0" algn="l" rtl="0">
              <a:spcBef>
                <a:spcPts val="1600"/>
              </a:spcBef>
              <a:spcAft>
                <a:spcPts val="0"/>
              </a:spcAft>
              <a:buNone/>
            </a:pPr>
            <a:endParaRPr>
              <a:solidFill>
                <a:srgbClr val="222222"/>
              </a:solidFill>
              <a:highlight>
                <a:srgbClr val="FFFFFF"/>
              </a:highlight>
            </a:endParaRPr>
          </a:p>
          <a:p>
            <a:pPr marL="0" lvl="0" indent="0" algn="l" rtl="0">
              <a:spcBef>
                <a:spcPts val="1600"/>
              </a:spcBef>
              <a:spcAft>
                <a:spcPts val="1600"/>
              </a:spcAft>
              <a:buNone/>
            </a:pPr>
            <a:endParaRPr sz="1200">
              <a:solidFill>
                <a:srgbClr val="222222"/>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Hair Color and Texture</a:t>
            </a:r>
            <a:endParaRPr/>
          </a:p>
        </p:txBody>
      </p:sp>
      <p:sp>
        <p:nvSpPr>
          <p:cNvPr id="148" name="Google Shape;148;p16"/>
          <p:cNvSpPr txBox="1">
            <a:spLocks noGrp="1"/>
          </p:cNvSpPr>
          <p:nvPr>
            <p:ph type="body" idx="1"/>
          </p:nvPr>
        </p:nvSpPr>
        <p:spPr>
          <a:xfrm>
            <a:off x="819150" y="1657300"/>
            <a:ext cx="4079400" cy="278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Melanocytes around the matrix stem cells that produce the color of your hair (amount of melanin)</a:t>
            </a:r>
            <a:endParaRPr/>
          </a:p>
          <a:p>
            <a:pPr marL="0" lvl="0" indent="0" algn="l" rtl="0">
              <a:spcBef>
                <a:spcPts val="1600"/>
              </a:spcBef>
              <a:spcAft>
                <a:spcPts val="0"/>
              </a:spcAft>
              <a:buNone/>
            </a:pPr>
            <a:r>
              <a:rPr lang="en"/>
              <a:t>The more melanin you have the darker your hair. </a:t>
            </a:r>
            <a:endParaRPr/>
          </a:p>
          <a:p>
            <a:pPr marL="0" lvl="0" indent="0" algn="l" rtl="0">
              <a:spcBef>
                <a:spcPts val="1600"/>
              </a:spcBef>
              <a:spcAft>
                <a:spcPts val="1600"/>
              </a:spcAft>
              <a:buNone/>
            </a:pPr>
            <a:r>
              <a:rPr lang="en"/>
              <a:t>-Curly hair comes from oval shaped follicles. Straight hair comes from round follicles. The oval shape follicles make it so that the hair strand is unevenly coated with keratin (this causes the coils of curly hair). Straight hair gets an even coating of keratin.</a:t>
            </a:r>
            <a:endParaRPr/>
          </a:p>
        </p:txBody>
      </p:sp>
      <p:pic>
        <p:nvPicPr>
          <p:cNvPr id="149" name="Google Shape;149;p16" descr="Diagram Showing Hair Fibre Characteristics by Race"/>
          <p:cNvPicPr preferRelativeResize="0"/>
          <p:nvPr/>
        </p:nvPicPr>
        <p:blipFill rotWithShape="1">
          <a:blip r:embed="rId3">
            <a:alphaModFix/>
          </a:blip>
          <a:srcRect b="30872"/>
          <a:stretch/>
        </p:blipFill>
        <p:spPr>
          <a:xfrm>
            <a:off x="5414200" y="1585600"/>
            <a:ext cx="3048000" cy="2139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Nail Parts</a:t>
            </a:r>
            <a:endParaRPr/>
          </a:p>
        </p:txBody>
      </p:sp>
      <p:sp>
        <p:nvSpPr>
          <p:cNvPr id="155" name="Google Shape;155;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Fingernails are made of living skin cells</a:t>
            </a:r>
            <a:endParaRPr/>
          </a:p>
          <a:p>
            <a:pPr marL="457200" lvl="0" indent="-311150" algn="l" rtl="0">
              <a:spcBef>
                <a:spcPts val="0"/>
              </a:spcBef>
              <a:spcAft>
                <a:spcPts val="0"/>
              </a:spcAft>
              <a:buSzPts val="1300"/>
              <a:buChar char="●"/>
            </a:pPr>
            <a:r>
              <a:rPr lang="en"/>
              <a:t>Nails are largely made of keratin, a hardened protein</a:t>
            </a:r>
            <a:endParaRPr/>
          </a:p>
          <a:p>
            <a:pPr marL="457200" lvl="0" indent="-311150" algn="l" rtl="0">
              <a:spcBef>
                <a:spcPts val="0"/>
              </a:spcBef>
              <a:spcAft>
                <a:spcPts val="0"/>
              </a:spcAft>
              <a:buSzPts val="1300"/>
              <a:buChar char="●"/>
            </a:pPr>
            <a:r>
              <a:rPr lang="en"/>
              <a:t>Nails have 10 parts </a:t>
            </a:r>
            <a:endParaRPr/>
          </a:p>
          <a:p>
            <a:pPr marL="457200" lvl="0" indent="-311150" algn="l" rtl="0">
              <a:spcBef>
                <a:spcPts val="0"/>
              </a:spcBef>
              <a:spcAft>
                <a:spcPts val="0"/>
              </a:spcAft>
              <a:buSzPts val="1300"/>
              <a:buChar char="●"/>
            </a:pPr>
            <a:r>
              <a:rPr lang="en"/>
              <a:t>Nails grow from the Matrix</a:t>
            </a:r>
            <a:endParaRPr/>
          </a:p>
          <a:p>
            <a:pPr marL="457200" lvl="0" indent="-311150" algn="l" rtl="0">
              <a:spcBef>
                <a:spcPts val="0"/>
              </a:spcBef>
              <a:spcAft>
                <a:spcPts val="0"/>
              </a:spcAft>
              <a:buSzPts val="1300"/>
              <a:buChar char="●"/>
            </a:pPr>
            <a:r>
              <a:rPr lang="en"/>
              <a:t>As cells grow they push out the old cells and form the nail</a:t>
            </a:r>
            <a:endParaRPr/>
          </a:p>
          <a:p>
            <a:pPr marL="457200" lvl="0" indent="-311150" algn="l" rtl="0">
              <a:spcBef>
                <a:spcPts val="0"/>
              </a:spcBef>
              <a:spcAft>
                <a:spcPts val="0"/>
              </a:spcAft>
              <a:buSzPts val="1300"/>
              <a:buChar char="●"/>
            </a:pPr>
            <a:r>
              <a:rPr lang="en"/>
              <a:t>The nail plate is the part of the nail you can see</a:t>
            </a:r>
            <a:endParaRPr/>
          </a:p>
          <a:p>
            <a:pPr marL="457200" lvl="0" indent="-311150" algn="l" rtl="0">
              <a:spcBef>
                <a:spcPts val="0"/>
              </a:spcBef>
              <a:spcAft>
                <a:spcPts val="0"/>
              </a:spcAft>
              <a:buSzPts val="1300"/>
              <a:buChar char="●"/>
            </a:pPr>
            <a:r>
              <a:rPr lang="en"/>
              <a:t>The lunula has stem cells which help the nail grow</a:t>
            </a:r>
            <a:endParaRPr/>
          </a:p>
          <a:p>
            <a:pPr marL="457200" lvl="0" indent="-311150" algn="l" rtl="0">
              <a:spcBef>
                <a:spcPts val="0"/>
              </a:spcBef>
              <a:spcAft>
                <a:spcPts val="0"/>
              </a:spcAft>
              <a:buSzPts val="1300"/>
              <a:buChar char="●"/>
            </a:pPr>
            <a:r>
              <a:rPr lang="en"/>
              <a:t>The cuticle protects new nails from bacteria</a:t>
            </a:r>
            <a:endParaRPr/>
          </a:p>
        </p:txBody>
      </p:sp>
      <p:pic>
        <p:nvPicPr>
          <p:cNvPr id="156" name="Google Shape;156;p17"/>
          <p:cNvPicPr preferRelativeResize="0"/>
          <p:nvPr/>
        </p:nvPicPr>
        <p:blipFill>
          <a:blip r:embed="rId3">
            <a:alphaModFix/>
          </a:blip>
          <a:stretch>
            <a:fillRect/>
          </a:stretch>
        </p:blipFill>
        <p:spPr>
          <a:xfrm>
            <a:off x="5349450" y="1990713"/>
            <a:ext cx="3149976" cy="220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Works Cited</a:t>
            </a:r>
            <a:endParaRPr/>
          </a:p>
        </p:txBody>
      </p:sp>
      <p:sp>
        <p:nvSpPr>
          <p:cNvPr id="162" name="Google Shape;162;p18"/>
          <p:cNvSpPr txBox="1">
            <a:spLocks noGrp="1"/>
          </p:cNvSpPr>
          <p:nvPr>
            <p:ph type="body" idx="1"/>
          </p:nvPr>
        </p:nvSpPr>
        <p:spPr>
          <a:xfrm>
            <a:off x="1074300" y="186935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latin typeface="Times New Roman"/>
                <a:ea typeface="Times New Roman"/>
                <a:cs typeface="Times New Roman"/>
                <a:sym typeface="Times New Roman"/>
              </a:rPr>
              <a:t>Learning, Lumen. “Biology for Majors II.” </a:t>
            </a:r>
            <a:r>
              <a:rPr lang="en" sz="1200" i="1">
                <a:solidFill>
                  <a:srgbClr val="333333"/>
                </a:solidFill>
                <a:latin typeface="Times New Roman"/>
                <a:ea typeface="Times New Roman"/>
                <a:cs typeface="Times New Roman"/>
                <a:sym typeface="Times New Roman"/>
              </a:rPr>
              <a:t>Lumen</a:t>
            </a:r>
            <a:r>
              <a:rPr lang="en" sz="1200">
                <a:solidFill>
                  <a:srgbClr val="333333"/>
                </a:solidFill>
                <a:latin typeface="Times New Roman"/>
                <a:ea typeface="Times New Roman"/>
                <a:cs typeface="Times New Roman"/>
                <a:sym typeface="Times New Roman"/>
              </a:rPr>
              <a:t>, courses.lumenlearning.com/wm-biology2/chapter/hair/.</a:t>
            </a:r>
            <a:endParaRPr sz="1200">
              <a:solidFill>
                <a:srgbClr val="333333"/>
              </a:solidFill>
              <a:latin typeface="Times New Roman"/>
              <a:ea typeface="Times New Roman"/>
              <a:cs typeface="Times New Roman"/>
              <a:sym typeface="Times New Roman"/>
            </a:endParaRPr>
          </a:p>
          <a:p>
            <a:pPr marL="0" lvl="0" indent="0" algn="l" rtl="0">
              <a:spcBef>
                <a:spcPts val="1600"/>
              </a:spcBef>
              <a:spcAft>
                <a:spcPts val="0"/>
              </a:spcAft>
              <a:buNone/>
            </a:pPr>
            <a:r>
              <a:rPr lang="en" sz="1200">
                <a:solidFill>
                  <a:srgbClr val="000000"/>
                </a:solidFill>
                <a:latin typeface="Times New Roman"/>
                <a:ea typeface="Times New Roman"/>
                <a:cs typeface="Times New Roman"/>
                <a:sym typeface="Times New Roman"/>
              </a:rPr>
              <a:t>Kate. “Belgravia Centre Hair Loss Blog.” </a:t>
            </a:r>
            <a:r>
              <a:rPr lang="en" sz="1200" i="1">
                <a:solidFill>
                  <a:srgbClr val="000000"/>
                </a:solidFill>
                <a:latin typeface="Times New Roman"/>
                <a:ea typeface="Times New Roman"/>
                <a:cs typeface="Times New Roman"/>
                <a:sym typeface="Times New Roman"/>
              </a:rPr>
              <a:t>The Belgravia Centre</a:t>
            </a:r>
            <a:r>
              <a:rPr lang="en" sz="1200">
                <a:solidFill>
                  <a:srgbClr val="000000"/>
                </a:solidFill>
                <a:latin typeface="Times New Roman"/>
                <a:ea typeface="Times New Roman"/>
                <a:cs typeface="Times New Roman"/>
                <a:sym typeface="Times New Roman"/>
              </a:rPr>
              <a:t>, 2020, </a:t>
            </a:r>
            <a:r>
              <a:rPr lang="en" sz="1200" u="sng">
                <a:solidFill>
                  <a:schemeClr val="hlink"/>
                </a:solidFill>
                <a:latin typeface="Times New Roman"/>
                <a:ea typeface="Times New Roman"/>
                <a:cs typeface="Times New Roman"/>
                <a:sym typeface="Times New Roman"/>
                <a:hlinkClick r:id="rId3"/>
              </a:rPr>
              <a:t>www.belgraviacentre.com/blog/hair-types-and-race-differences/</a:t>
            </a:r>
            <a:r>
              <a:rPr lang="en" sz="1200">
                <a:solidFill>
                  <a:srgbClr val="000000"/>
                </a:solidFill>
                <a:latin typeface="Times New Roman"/>
                <a:ea typeface="Times New Roman"/>
                <a:cs typeface="Times New Roman"/>
                <a:sym typeface="Times New Roman"/>
              </a:rPr>
              <a:t>.</a:t>
            </a:r>
            <a:endParaRPr sz="12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100" u="sng">
                <a:solidFill>
                  <a:schemeClr val="hlink"/>
                </a:solidFill>
                <a:latin typeface="Arial"/>
                <a:ea typeface="Arial"/>
                <a:cs typeface="Arial"/>
                <a:sym typeface="Arial"/>
                <a:hlinkClick r:id="rId4"/>
              </a:rPr>
              <a:t>https://www.medicinenet.com/image-collection/fingernail_anatomy_picture/picture.htm</a:t>
            </a:r>
            <a:endParaRPr sz="12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100" u="sng">
                <a:solidFill>
                  <a:schemeClr val="hlink"/>
                </a:solidFill>
                <a:latin typeface="Arial"/>
                <a:ea typeface="Arial"/>
                <a:cs typeface="Arial"/>
                <a:sym typeface="Arial"/>
                <a:hlinkClick r:id="rId5"/>
              </a:rPr>
              <a:t>https://www.quora.com/What-is-the-function-of-the-lunula</a:t>
            </a:r>
            <a:endParaRPr sz="1200">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r>
              <a:rPr lang="en" sz="1100" u="sng">
                <a:solidFill>
                  <a:schemeClr val="hlink"/>
                </a:solidFill>
                <a:latin typeface="Arial"/>
                <a:ea typeface="Arial"/>
                <a:cs typeface="Arial"/>
                <a:sym typeface="Arial"/>
                <a:hlinkClick r:id="rId6"/>
              </a:rPr>
              <a:t>https://www.healthline.com/health/cuticle</a:t>
            </a:r>
            <a:endParaRPr sz="1200">
              <a:solidFill>
                <a:srgbClr val="33333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On-screen Show (16:9)</PresentationFormat>
  <Paragraphs>28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Roboto</vt:lpstr>
      <vt:lpstr>Arial</vt:lpstr>
      <vt:lpstr>Times New Roman</vt:lpstr>
      <vt:lpstr>Calibri</vt:lpstr>
      <vt:lpstr>Nunito</vt:lpstr>
      <vt:lpstr>Shift</vt:lpstr>
      <vt:lpstr>Hair &amp; Nails</vt:lpstr>
      <vt:lpstr>Root/Shaft/Follicle</vt:lpstr>
      <vt:lpstr>Arrector Pili</vt:lpstr>
      <vt:lpstr>Hair Color and Texture</vt:lpstr>
      <vt:lpstr>Nail Parts</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 &amp; Nails</dc:title>
  <dc:creator>Mary Cowley</dc:creator>
  <cp:lastModifiedBy>Mary Cowley</cp:lastModifiedBy>
  <cp:revision>1</cp:revision>
  <dcterms:modified xsi:type="dcterms:W3CDTF">2020-03-12T02:54:04Z</dcterms:modified>
</cp:coreProperties>
</file>