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66" r:id="rId5"/>
    <p:sldId id="259" r:id="rId6"/>
    <p:sldId id="267" r:id="rId7"/>
    <p:sldId id="260" r:id="rId8"/>
    <p:sldId id="261" r:id="rId9"/>
    <p:sldId id="268" r:id="rId10"/>
    <p:sldId id="262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3D90B6-F648-4E47-94D6-CDBA1DCC158A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797338-0997-4896-A9A9-42379C744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aIAErxBsk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08e1Ogcwwk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mO6a9UZmta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Unit 5 Muscular </a:t>
            </a:r>
            <a:r>
              <a:rPr lang="en-US" b="1" u="sng" dirty="0"/>
              <a:t>System  Wrap-up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ody build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971800"/>
            <a:ext cx="3200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muscle…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u="sng" dirty="0" smtClean="0"/>
              <a:t>Smooth </a:t>
            </a:r>
            <a:r>
              <a:rPr lang="en-US" u="sng" dirty="0"/>
              <a:t>Muscle </a:t>
            </a:r>
            <a:r>
              <a:rPr lang="en-US" dirty="0"/>
              <a:t>=  </a:t>
            </a:r>
            <a:r>
              <a:rPr lang="en-US" dirty="0" smtClean="0"/>
              <a:t>iris </a:t>
            </a:r>
            <a:r>
              <a:rPr lang="en-US" dirty="0"/>
              <a:t>of eyes and blood vessels  … only respond to hormones and motor nerve impulses</a:t>
            </a:r>
          </a:p>
          <a:p>
            <a:r>
              <a:rPr lang="en-US" u="sng" dirty="0"/>
              <a:t>Peristalsis</a:t>
            </a:r>
            <a:r>
              <a:rPr lang="en-US" dirty="0"/>
              <a:t> =  one </a:t>
            </a:r>
            <a:r>
              <a:rPr lang="en-US" dirty="0" smtClean="0"/>
              <a:t>muscle stimulated </a:t>
            </a:r>
            <a:r>
              <a:rPr lang="en-US" dirty="0"/>
              <a:t>triggers the one next to it…  </a:t>
            </a:r>
            <a:r>
              <a:rPr lang="en-US" dirty="0" smtClean="0"/>
              <a:t>creates a </a:t>
            </a:r>
            <a:r>
              <a:rPr lang="en-US" dirty="0" err="1" smtClean="0"/>
              <a:t>rythmic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r>
              <a:rPr lang="en-US" dirty="0"/>
              <a:t>wavelike </a:t>
            </a:r>
            <a:r>
              <a:rPr lang="en-US" dirty="0" smtClean="0"/>
              <a:t>motion…pushes food through the intestines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en-US" u="sng" dirty="0" smtClean="0"/>
              <a:t> Cardiac</a:t>
            </a:r>
            <a:r>
              <a:rPr lang="en-US" dirty="0"/>
              <a:t>=  </a:t>
            </a:r>
            <a:r>
              <a:rPr lang="en-US" dirty="0" smtClean="0"/>
              <a:t>has intercalated </a:t>
            </a:r>
            <a:r>
              <a:rPr lang="en-US" dirty="0"/>
              <a:t>discs </a:t>
            </a:r>
            <a:r>
              <a:rPr lang="en-US" dirty="0" smtClean="0"/>
              <a:t>… a  </a:t>
            </a:r>
            <a:r>
              <a:rPr lang="en-US" dirty="0"/>
              <a:t>network of cells contract as one </a:t>
            </a:r>
            <a:r>
              <a:rPr lang="en-US" dirty="0" smtClean="0"/>
              <a:t>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Genetic Connection---</a:t>
            </a:r>
            <a:br>
              <a:rPr lang="en-US" sz="2800" dirty="0" smtClean="0"/>
            </a:br>
            <a:r>
              <a:rPr lang="en-US" sz="2800" dirty="0" smtClean="0"/>
              <a:t>Muscular diseases pg. 191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Muscular Dystrophy</a:t>
            </a:r>
            <a:endParaRPr lang="en-US" dirty="0" smtClean="0"/>
          </a:p>
          <a:p>
            <a:r>
              <a:rPr lang="en-US" b="1" u="sng" dirty="0" smtClean="0"/>
              <a:t>Muscular Dystrophy—missing proteins</a:t>
            </a:r>
            <a:r>
              <a:rPr lang="en-US" dirty="0" smtClean="0"/>
              <a:t>(</a:t>
            </a:r>
            <a:r>
              <a:rPr lang="en-US" b="1" dirty="0" smtClean="0"/>
              <a:t>vary in age and onset)</a:t>
            </a:r>
            <a:endParaRPr lang="en-US" dirty="0" smtClean="0"/>
          </a:p>
          <a:p>
            <a:r>
              <a:rPr lang="en-US" u="sng" dirty="0" err="1" smtClean="0"/>
              <a:t>Dystrophin</a:t>
            </a:r>
            <a:r>
              <a:rPr lang="en-US" dirty="0" smtClean="0"/>
              <a:t> = holds skeletal muscle together (linking </a:t>
            </a:r>
            <a:r>
              <a:rPr lang="en-US" dirty="0" err="1" smtClean="0"/>
              <a:t>actin</a:t>
            </a:r>
            <a:r>
              <a:rPr lang="en-US" dirty="0" smtClean="0"/>
              <a:t> in the cell)…muscle weakens and degenerates and is replaced by fat and connective tissue</a:t>
            </a:r>
          </a:p>
          <a:p>
            <a:r>
              <a:rPr lang="en-US" u="sng" dirty="0" err="1" smtClean="0"/>
              <a:t>Duchennes</a:t>
            </a:r>
            <a:r>
              <a:rPr lang="en-US" dirty="0" smtClean="0"/>
              <a:t>—only boys…. Onset is about the age of 5  -- die from failure of respiratory muscles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smtClean="0"/>
              <a:t>muscular diseases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Charcot Marie Tooth Disease </a:t>
            </a:r>
            <a:r>
              <a:rPr lang="en-US" dirty="0" smtClean="0"/>
              <a:t>--  decrease in </a:t>
            </a:r>
            <a:r>
              <a:rPr lang="en-US" dirty="0" err="1" smtClean="0"/>
              <a:t>mov’t</a:t>
            </a:r>
            <a:r>
              <a:rPr lang="en-US" dirty="0" smtClean="0"/>
              <a:t>. of hands and feet and tendon reflexes… extra gene impairs the insulating sheath of nerves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can’t stimulate muscle</a:t>
            </a:r>
          </a:p>
          <a:p>
            <a:r>
              <a:rPr lang="en-US" u="sng" dirty="0" err="1" smtClean="0"/>
              <a:t>Myotonic</a:t>
            </a:r>
            <a:r>
              <a:rPr lang="en-US" dirty="0" smtClean="0"/>
              <a:t> </a:t>
            </a:r>
            <a:r>
              <a:rPr lang="en-US" dirty="0"/>
              <a:t>=  expanding gene through generations … delays muscle relaxation… gets worse from F1 to F4</a:t>
            </a:r>
          </a:p>
          <a:p>
            <a:r>
              <a:rPr lang="en-US" u="sng" dirty="0"/>
              <a:t>HIDC</a:t>
            </a:r>
            <a:r>
              <a:rPr lang="en-US" dirty="0"/>
              <a:t>=  a tiny glitch, change in DNA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</a:t>
            </a:r>
            <a:r>
              <a:rPr lang="en-US" dirty="0" err="1"/>
              <a:t>actin</a:t>
            </a:r>
            <a:r>
              <a:rPr lang="en-US" dirty="0"/>
              <a:t> can’t anchor to Z lines in heart muscle, heart chamber </a:t>
            </a:r>
            <a:r>
              <a:rPr lang="en-US" dirty="0" smtClean="0"/>
              <a:t>enlarges </a:t>
            </a:r>
            <a:r>
              <a:rPr lang="en-US" dirty="0"/>
              <a:t>and eventually </a:t>
            </a:r>
            <a:r>
              <a:rPr lang="en-US" dirty="0" smtClean="0"/>
              <a:t>fails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u="sng" dirty="0" smtClean="0"/>
              <a:t>Post Polio Syndrome / Acute </a:t>
            </a:r>
            <a:r>
              <a:rPr lang="en-US" u="sng" dirty="0"/>
              <a:t>paralytic poliomyelitis </a:t>
            </a:r>
            <a:r>
              <a:rPr lang="en-US" u="sng" dirty="0" smtClean="0"/>
              <a:t>(polio</a:t>
            </a:r>
            <a:r>
              <a:rPr lang="en-US" u="sng" dirty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 viral </a:t>
            </a:r>
            <a:r>
              <a:rPr lang="en-US" dirty="0"/>
              <a:t>infection </a:t>
            </a:r>
            <a:r>
              <a:rPr lang="en-US" dirty="0" smtClean="0"/>
              <a:t>that can </a:t>
            </a:r>
            <a:r>
              <a:rPr lang="en-US" dirty="0"/>
              <a:t>spread to the spinal cord </a:t>
            </a:r>
            <a:r>
              <a:rPr lang="en-US" dirty="0" smtClean="0"/>
              <a:t>which in turn </a:t>
            </a:r>
            <a:r>
              <a:rPr lang="en-US" dirty="0"/>
              <a:t>controls muscle contractions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paralyzed</a:t>
            </a:r>
          </a:p>
          <a:p>
            <a:r>
              <a:rPr lang="en-US" dirty="0"/>
              <a:t>Now a problem in Africa </a:t>
            </a:r>
            <a:r>
              <a:rPr lang="en-US" dirty="0" smtClean="0"/>
              <a:t>(Nigeria</a:t>
            </a:r>
            <a:r>
              <a:rPr lang="en-US" dirty="0"/>
              <a:t>).. was once almost eradicated.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of Neuromuscular Junction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3" descr="neurojun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3050" y="1600200"/>
            <a:ext cx="6057900" cy="466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315200" cy="1752600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>Review of Steps of Muscle Contraction  </a:t>
            </a:r>
            <a:br>
              <a:rPr lang="en-US" sz="2800" u="sng" dirty="0" smtClean="0"/>
            </a:br>
            <a:r>
              <a:rPr lang="en-US" sz="2800" u="sng" dirty="0" smtClean="0"/>
              <a:t>Table 8.1  pg. 184</a:t>
            </a:r>
            <a:br>
              <a:rPr lang="en-US" sz="2800" u="sng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u="sng" dirty="0" smtClean="0"/>
          </a:p>
          <a:p>
            <a:pPr lvl="0"/>
            <a:r>
              <a:rPr lang="en-US" dirty="0" smtClean="0"/>
              <a:t> ACH binds to protein receptors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Increases permeability to Na</a:t>
            </a:r>
            <a:r>
              <a:rPr lang="en-US" baseline="30000" dirty="0" smtClean="0"/>
              <a:t>+</a:t>
            </a:r>
            <a:r>
              <a:rPr lang="en-US" dirty="0" smtClean="0"/>
              <a:t> ions which creates a muscle impulse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Increases permeability to Ca </a:t>
            </a:r>
            <a:r>
              <a:rPr lang="en-US" baseline="30000" dirty="0" smtClean="0"/>
              <a:t>+2 </a:t>
            </a:r>
            <a:r>
              <a:rPr lang="en-US" dirty="0" smtClean="0"/>
              <a:t>ions causing </a:t>
            </a:r>
            <a:r>
              <a:rPr lang="en-US" dirty="0" err="1" smtClean="0"/>
              <a:t>troponin</a:t>
            </a:r>
            <a:r>
              <a:rPr lang="en-US" dirty="0" smtClean="0"/>
              <a:t> and </a:t>
            </a:r>
            <a:r>
              <a:rPr lang="en-US" dirty="0" err="1" smtClean="0"/>
              <a:t>tropomyosin</a:t>
            </a:r>
            <a:r>
              <a:rPr lang="en-US" dirty="0" smtClean="0"/>
              <a:t> to expose binding sites on </a:t>
            </a:r>
            <a:r>
              <a:rPr lang="en-US" dirty="0" err="1" smtClean="0"/>
              <a:t>actin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ACH-esterase(enzyme) decomposes the ACH to prevent further contraction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Ca</a:t>
            </a:r>
            <a:r>
              <a:rPr lang="en-US" baseline="30000" dirty="0" smtClean="0"/>
              <a:t>+2  </a:t>
            </a:r>
            <a:r>
              <a:rPr lang="en-US" dirty="0" smtClean="0"/>
              <a:t>goes back into </a:t>
            </a:r>
            <a:r>
              <a:rPr lang="en-US" dirty="0" err="1" smtClean="0"/>
              <a:t>sarcoplasmic</a:t>
            </a:r>
            <a:r>
              <a:rPr lang="en-US" dirty="0" smtClean="0"/>
              <a:t> reticulum breaking the link in </a:t>
            </a:r>
            <a:r>
              <a:rPr lang="en-US" dirty="0" err="1" smtClean="0"/>
              <a:t>actin</a:t>
            </a:r>
            <a:r>
              <a:rPr lang="en-US" dirty="0" smtClean="0"/>
              <a:t> and myosin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BOTOX????</a:t>
            </a:r>
            <a:r>
              <a:rPr lang="en-US" u="sng" dirty="0" smtClean="0">
                <a:hlinkClick r:id="rId2"/>
              </a:rPr>
              <a:t/>
            </a:r>
            <a:br>
              <a:rPr lang="en-US" u="sng" dirty="0" smtClean="0">
                <a:hlinkClick r:id="rId2"/>
              </a:rPr>
            </a:br>
            <a:r>
              <a:rPr lang="en-US" u="sng" dirty="0" smtClean="0">
                <a:hlinkClick r:id="rId2"/>
              </a:rPr>
              <a:t>Injections</a:t>
            </a:r>
            <a:r>
              <a:rPr lang="en-US" u="sng" dirty="0" smtClean="0"/>
              <a:t> Video</a:t>
            </a:r>
            <a:r>
              <a:rPr lang="en-US" u="sng" dirty="0" smtClean="0">
                <a:hlinkClick r:id="rId2"/>
              </a:rPr>
              <a:t/>
            </a:r>
            <a:br>
              <a:rPr lang="en-US" u="sng" dirty="0" smtClean="0">
                <a:hlinkClick r:id="rId2"/>
              </a:rPr>
            </a:br>
            <a:r>
              <a:rPr lang="en-US" u="sng" dirty="0" smtClean="0">
                <a:hlinkClick r:id="rId2"/>
              </a:rPr>
              <a:t/>
            </a:r>
            <a:br>
              <a:rPr lang="en-US" u="sng" dirty="0" smtClean="0">
                <a:hlinkClick r:id="rId2"/>
              </a:rPr>
            </a:br>
            <a:endParaRPr lang="en-US" u="sng" dirty="0">
              <a:hlinkClick r:id="rId2"/>
            </a:endParaRPr>
          </a:p>
        </p:txBody>
      </p:sp>
      <p:pic>
        <p:nvPicPr>
          <p:cNvPr id="4" name="Content Placeholder 3" descr="botox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057400"/>
            <a:ext cx="46482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100" dirty="0" smtClean="0"/>
              <a:t>How is botulism and </a:t>
            </a:r>
            <a:r>
              <a:rPr lang="en-US" sz="3100" dirty="0" err="1" smtClean="0"/>
              <a:t>botox</a:t>
            </a:r>
            <a:r>
              <a:rPr lang="en-US" sz="3100" dirty="0" smtClean="0"/>
              <a:t> related to the Muscular system? Pg.183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Creates </a:t>
            </a:r>
            <a:r>
              <a:rPr lang="en-US" dirty="0"/>
              <a:t>paralyzing of facial muscles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Clostridium botulism (bacterium) </a:t>
            </a:r>
            <a:r>
              <a:rPr lang="en-US" dirty="0"/>
              <a:t>makes toxins that prevent </a:t>
            </a:r>
            <a:r>
              <a:rPr lang="en-US" dirty="0" smtClean="0"/>
              <a:t>the </a:t>
            </a:r>
            <a:r>
              <a:rPr lang="en-US" dirty="0"/>
              <a:t>release of </a:t>
            </a:r>
            <a:r>
              <a:rPr lang="en-US" dirty="0" smtClean="0"/>
              <a:t>ACH…no contraction</a:t>
            </a:r>
            <a:endParaRPr lang="en-US" dirty="0"/>
          </a:p>
          <a:p>
            <a:pPr>
              <a:buNone/>
            </a:pPr>
            <a:r>
              <a:rPr lang="en-US" u="sng" dirty="0" smtClean="0"/>
              <a:t>Why do body builders use </a:t>
            </a:r>
            <a:r>
              <a:rPr lang="en-US" u="sng" dirty="0" err="1" smtClean="0"/>
              <a:t>Creatine</a:t>
            </a:r>
            <a:r>
              <a:rPr lang="en-US" u="sng" dirty="0" smtClean="0"/>
              <a:t>?</a:t>
            </a:r>
            <a:endParaRPr lang="en-US" u="sng" dirty="0"/>
          </a:p>
          <a:p>
            <a:r>
              <a:rPr lang="en-US" u="sng" dirty="0" err="1"/>
              <a:t>Creatine</a:t>
            </a:r>
            <a:r>
              <a:rPr lang="en-US" u="sng" dirty="0"/>
              <a:t> phosphate </a:t>
            </a:r>
            <a:r>
              <a:rPr lang="en-US" dirty="0"/>
              <a:t>enables ATP to be regenerated from ADT and phosphate (stores excess energy released from Mitochondria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r>
              <a:rPr lang="en-US" u="sng" dirty="0" err="1" smtClean="0"/>
              <a:t>Myoglobin</a:t>
            </a:r>
            <a:r>
              <a:rPr lang="en-US" dirty="0"/>
              <a:t>=</a:t>
            </a:r>
            <a:r>
              <a:rPr lang="en-US" dirty="0" smtClean="0"/>
              <a:t>can </a:t>
            </a:r>
            <a:r>
              <a:rPr lang="en-US" dirty="0"/>
              <a:t>temporarily store Oxygen which decreases muscle requirement for continuous blood supply during muscle contraction</a:t>
            </a:r>
          </a:p>
          <a:p>
            <a:r>
              <a:rPr lang="en-US" u="sng" dirty="0"/>
              <a:t>Fatigue</a:t>
            </a:r>
            <a:r>
              <a:rPr lang="en-US" dirty="0"/>
              <a:t>=  muscle exercised strenuously for a prolonged period of time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loses its ability to contract due to increase in lactic acid from anaerobic respiration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Rigor Mortis- </a:t>
            </a:r>
            <a:r>
              <a:rPr lang="en-US" dirty="0" smtClean="0">
                <a:hlinkClick r:id="rId2"/>
              </a:rPr>
              <a:t>Animation</a:t>
            </a:r>
            <a:endParaRPr lang="en-US" dirty="0"/>
          </a:p>
        </p:txBody>
      </p:sp>
      <p:pic>
        <p:nvPicPr>
          <p:cNvPr id="4" name="Content Placeholder 3" descr="road ki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Muscle tidbits…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Cramps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muscle undergoes a sustained involuntary </a:t>
            </a:r>
            <a:r>
              <a:rPr lang="en-US" dirty="0" smtClean="0"/>
              <a:t>contraction,  this occurs </a:t>
            </a:r>
            <a:r>
              <a:rPr lang="en-US" dirty="0"/>
              <a:t>when  </a:t>
            </a:r>
            <a:r>
              <a:rPr lang="en-US" dirty="0" smtClean="0"/>
              <a:t>there is a change </a:t>
            </a:r>
            <a:r>
              <a:rPr lang="en-US" dirty="0"/>
              <a:t>in extracellular fluid surrounding the muscle fiber and </a:t>
            </a:r>
            <a:r>
              <a:rPr lang="en-US" dirty="0" smtClean="0"/>
              <a:t>the motor </a:t>
            </a:r>
            <a:r>
              <a:rPr lang="en-US" dirty="0"/>
              <a:t>neuron </a:t>
            </a:r>
            <a:r>
              <a:rPr lang="en-US" dirty="0" smtClean="0"/>
              <a:t> is somehow </a:t>
            </a:r>
            <a:r>
              <a:rPr lang="en-US" dirty="0"/>
              <a:t>triggered </a:t>
            </a:r>
            <a:r>
              <a:rPr lang="en-US" dirty="0" smtClean="0"/>
              <a:t> which results in an uncontrolled </a:t>
            </a:r>
            <a:r>
              <a:rPr lang="en-US" dirty="0"/>
              <a:t>stimulation </a:t>
            </a:r>
            <a:r>
              <a:rPr lang="en-US" dirty="0" smtClean="0"/>
              <a:t>of</a:t>
            </a:r>
            <a:r>
              <a:rPr lang="en-US" dirty="0"/>
              <a:t> </a:t>
            </a:r>
            <a:r>
              <a:rPr lang="en-US" dirty="0" smtClean="0"/>
              <a:t>muscle</a:t>
            </a:r>
          </a:p>
          <a:p>
            <a:pPr>
              <a:buNone/>
            </a:pPr>
            <a:endParaRPr lang="en-US" dirty="0"/>
          </a:p>
          <a:p>
            <a:r>
              <a:rPr lang="en-US" u="sng" dirty="0"/>
              <a:t>Rigor </a:t>
            </a:r>
            <a:r>
              <a:rPr lang="en-US" u="sng" dirty="0" smtClean="0"/>
              <a:t>mortis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after </a:t>
            </a:r>
            <a:r>
              <a:rPr lang="en-US" dirty="0"/>
              <a:t>death, partial contraction, increase in </a:t>
            </a:r>
            <a:r>
              <a:rPr lang="en-US" dirty="0" smtClean="0"/>
              <a:t>Ca</a:t>
            </a:r>
            <a:r>
              <a:rPr lang="en-US" baseline="30000" dirty="0" smtClean="0"/>
              <a:t>+2</a:t>
            </a:r>
            <a:r>
              <a:rPr lang="en-US" dirty="0" smtClean="0"/>
              <a:t> </a:t>
            </a:r>
            <a:r>
              <a:rPr lang="en-US" dirty="0"/>
              <a:t>and decrease in ATP, prevents relaxation, </a:t>
            </a:r>
            <a:r>
              <a:rPr lang="en-US" dirty="0" err="1"/>
              <a:t>actin</a:t>
            </a:r>
            <a:r>
              <a:rPr lang="en-US" dirty="0"/>
              <a:t> and myosin remain linked until muscles decompose.  </a:t>
            </a:r>
          </a:p>
          <a:p>
            <a:r>
              <a:rPr lang="en-US" u="sng" dirty="0"/>
              <a:t>Heat production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of muscle helps maintain body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temperature.</a:t>
            </a:r>
            <a:endParaRPr lang="en-US" dirty="0"/>
          </a:p>
          <a:p>
            <a:r>
              <a:rPr lang="en-US" dirty="0"/>
              <a:t>Frog experiment in College----  </a:t>
            </a:r>
            <a:r>
              <a:rPr lang="en-US" dirty="0" smtClean="0"/>
              <a:t>Ca </a:t>
            </a:r>
            <a:r>
              <a:rPr lang="en-US" baseline="30000" dirty="0" smtClean="0"/>
              <a:t>+</a:t>
            </a:r>
            <a:r>
              <a:rPr lang="en-US" b="1" baseline="30000" dirty="0" smtClean="0"/>
              <a:t>2</a:t>
            </a:r>
            <a:r>
              <a:rPr lang="en-US" dirty="0" smtClean="0"/>
              <a:t>to </a:t>
            </a:r>
            <a:r>
              <a:rPr lang="en-US" dirty="0"/>
              <a:t>quadriceps of frog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u="sng" dirty="0"/>
              <a:t>Muscular responses—fast twitch vs. slow twitch fibers</a:t>
            </a:r>
          </a:p>
          <a:p>
            <a:r>
              <a:rPr lang="en-US" dirty="0"/>
              <a:t>Olympic sprinter = 80% fast	</a:t>
            </a:r>
            <a:r>
              <a:rPr lang="en-US" dirty="0" smtClean="0"/>
              <a:t>Marathoner </a:t>
            </a:r>
            <a:r>
              <a:rPr lang="en-US" dirty="0"/>
              <a:t>= 90% slow twitch</a:t>
            </a:r>
          </a:p>
          <a:p>
            <a:r>
              <a:rPr lang="en-US" dirty="0"/>
              <a:t>Average person = 50% fast / 50% slow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Contractions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how do you hold a  cup of coffee without crushing it</a:t>
            </a:r>
            <a:r>
              <a:rPr lang="en-US" sz="3200" i="1" dirty="0" smtClean="0"/>
              <a:t>??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IT all has to do with…</a:t>
            </a:r>
            <a:r>
              <a:rPr lang="en-US" dirty="0"/>
              <a:t>		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a)  Frequency of muscle stimulation 	b)  how many fibers take part</a:t>
            </a:r>
            <a:endParaRPr lang="en-US" dirty="0"/>
          </a:p>
          <a:p>
            <a:r>
              <a:rPr lang="en-US" sz="2900" dirty="0"/>
              <a:t>Muscular hypertrophy (big)  vs. atrophy (decrease in size and strength)</a:t>
            </a:r>
          </a:p>
          <a:p>
            <a:r>
              <a:rPr lang="en-US" u="sng" dirty="0"/>
              <a:t>Lower intensity </a:t>
            </a:r>
            <a:r>
              <a:rPr lang="en-US" dirty="0" smtClean="0"/>
              <a:t>exercises like swimming </a:t>
            </a:r>
            <a:r>
              <a:rPr lang="en-US" dirty="0"/>
              <a:t>and </a:t>
            </a:r>
            <a:r>
              <a:rPr lang="en-US" dirty="0" smtClean="0"/>
              <a:t>running require more </a:t>
            </a:r>
            <a:r>
              <a:rPr lang="en-US" dirty="0"/>
              <a:t>mitochondria and more blood flow to resist fatigue</a:t>
            </a:r>
          </a:p>
          <a:p>
            <a:r>
              <a:rPr lang="en-US" u="sng" dirty="0"/>
              <a:t>Forceful exercise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wt. lifting uses more fast twitch , creates </a:t>
            </a:r>
            <a:r>
              <a:rPr lang="en-US" dirty="0" smtClean="0"/>
              <a:t>more </a:t>
            </a:r>
            <a:r>
              <a:rPr lang="en-US" dirty="0" err="1" smtClean="0"/>
              <a:t>actin</a:t>
            </a:r>
            <a:r>
              <a:rPr lang="en-US" dirty="0" smtClean="0"/>
              <a:t> </a:t>
            </a:r>
            <a:r>
              <a:rPr lang="en-US" dirty="0"/>
              <a:t>and myosin which increases the size of the muscle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u="sng" dirty="0" smtClean="0"/>
              <a:t>Strength of muscle contraction is directly proportional to the diameter of the activated muscle fiber</a:t>
            </a:r>
            <a:br>
              <a:rPr lang="en-US" sz="2000" u="sng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you stop exercising… process reverses and atrophy ….can shrink to half the size in a few months)</a:t>
            </a:r>
          </a:p>
          <a:p>
            <a:r>
              <a:rPr lang="en-US" u="sng" dirty="0" smtClean="0"/>
              <a:t>Summation </a:t>
            </a:r>
            <a:r>
              <a:rPr lang="en-US" dirty="0" smtClean="0"/>
              <a:t>=  individual twitches together</a:t>
            </a:r>
          </a:p>
          <a:p>
            <a:r>
              <a:rPr lang="en-US" u="sng" dirty="0" smtClean="0"/>
              <a:t>Tetanus</a:t>
            </a:r>
            <a:r>
              <a:rPr lang="en-US" dirty="0" smtClean="0"/>
              <a:t>=  sustained contraction (lacks partial relaxation)</a:t>
            </a:r>
          </a:p>
          <a:p>
            <a:r>
              <a:rPr lang="en-US" u="sng" dirty="0" smtClean="0"/>
              <a:t>Recruitment</a:t>
            </a:r>
            <a:r>
              <a:rPr lang="en-US" dirty="0" smtClean="0"/>
              <a:t>=  increase in # of motor units being activated</a:t>
            </a:r>
          </a:p>
          <a:p>
            <a:r>
              <a:rPr lang="en-US" u="sng" dirty="0" smtClean="0"/>
              <a:t>Sustained contractions </a:t>
            </a:r>
            <a:r>
              <a:rPr lang="en-US" dirty="0" smtClean="0"/>
              <a:t>=  summation + recruitment</a:t>
            </a:r>
          </a:p>
          <a:p>
            <a:r>
              <a:rPr lang="en-US" u="sng" dirty="0" smtClean="0"/>
              <a:t>Muscle tone </a:t>
            </a:r>
            <a:r>
              <a:rPr lang="en-US" dirty="0" smtClean="0"/>
              <a:t>=  sustained contraction, helps with posture,  collapses with loss of consciousness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499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Opulent</vt:lpstr>
      <vt:lpstr>Unit 5 Muscular System  Wrap-up </vt:lpstr>
      <vt:lpstr>  Review of Neuromuscular Junction  </vt:lpstr>
      <vt:lpstr>         Review of Steps of Muscle Contraction   Table 8.1  pg. 184 </vt:lpstr>
      <vt:lpstr>     BOTOX???? Injections Video  </vt:lpstr>
      <vt:lpstr> How is botulism and botox related to the Muscular system? Pg.183</vt:lpstr>
      <vt:lpstr> Rigor Mortis- Animation</vt:lpstr>
      <vt:lpstr>MORE Muscle tidbits…</vt:lpstr>
      <vt:lpstr>Contractions how do you hold a  cup of coffee without crushing it??</vt:lpstr>
      <vt:lpstr>Strength of muscle contraction is directly proportional to the diameter of the activated muscle fiber </vt:lpstr>
      <vt:lpstr>Other types of muscle…</vt:lpstr>
      <vt:lpstr>Genetic Connection--- Muscular diseases pg. 191 </vt:lpstr>
      <vt:lpstr>More muscular diseases…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Muscle System  Wrap-up</dc:title>
  <dc:creator>MCowley</dc:creator>
  <cp:lastModifiedBy>mcowley</cp:lastModifiedBy>
  <cp:revision>15</cp:revision>
  <dcterms:created xsi:type="dcterms:W3CDTF">2013-04-04T16:20:00Z</dcterms:created>
  <dcterms:modified xsi:type="dcterms:W3CDTF">2016-03-12T15:22:27Z</dcterms:modified>
</cp:coreProperties>
</file>