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4" r:id="rId9"/>
    <p:sldId id="271" r:id="rId10"/>
    <p:sldId id="262" r:id="rId11"/>
    <p:sldId id="265" r:id="rId12"/>
    <p:sldId id="263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E5F6-185E-426D-9D5C-86B5C4DDAAEA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400D-1EED-4696-BD15-A77CBFECD4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E5F6-185E-426D-9D5C-86B5C4DDAAEA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400D-1EED-4696-BD15-A77CBFECD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E5F6-185E-426D-9D5C-86B5C4DDAAEA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400D-1EED-4696-BD15-A77CBFECD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8580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6858000"/>
            <a:ext cx="381000" cy="457200"/>
          </a:xfrm>
        </p:spPr>
        <p:txBody>
          <a:bodyPr/>
          <a:lstStyle>
            <a:lvl1pPr>
              <a:defRPr/>
            </a:lvl1pPr>
          </a:lstStyle>
          <a:p>
            <a:fld id="{077C5528-12F2-46F1-866A-05832B095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E5F6-185E-426D-9D5C-86B5C4DDAAEA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400D-1EED-4696-BD15-A77CBFECD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E5F6-185E-426D-9D5C-86B5C4DDAAEA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C36400D-1EED-4696-BD15-A77CBFECD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E5F6-185E-426D-9D5C-86B5C4DDAAEA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400D-1EED-4696-BD15-A77CBFECD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E5F6-185E-426D-9D5C-86B5C4DDAAEA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400D-1EED-4696-BD15-A77CBFECD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E5F6-185E-426D-9D5C-86B5C4DDAAEA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400D-1EED-4696-BD15-A77CBFECD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E5F6-185E-426D-9D5C-86B5C4DDAAEA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400D-1EED-4696-BD15-A77CBFECD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E5F6-185E-426D-9D5C-86B5C4DDAAEA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400D-1EED-4696-BD15-A77CBFECD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E5F6-185E-426D-9D5C-86B5C4DDAAEA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400D-1EED-4696-BD15-A77CBFECD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28E5F6-185E-426D-9D5C-86B5C4DDAAEA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36400D-1EED-4696-BD15-A77CBFECD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slide" Target="slide1.xml"/><Relationship Id="rId1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12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2.jpe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school.com/science/biology_place/biocoach/bioprop/monomer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hschool.com/science/biology_place/biocoach/bioprop/protein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Organic Molecules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Polymers with Carbon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pic>
        <p:nvPicPr>
          <p:cNvPr id="4" name="Picture 12" descr="\\Hvf-work\Education\Edu3\BDOL Interactive Chalkboard\01-Image Bank Images\Ch06\Glycerol Chemist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1878012"/>
            <a:ext cx="7366000" cy="415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Monomer: nucleotides</a:t>
            </a:r>
          </a:p>
          <a:p>
            <a:r>
              <a:rPr lang="en-US" dirty="0" smtClean="0"/>
              <a:t>Polymers: DNA and RNA</a:t>
            </a:r>
          </a:p>
          <a:p>
            <a:r>
              <a:rPr lang="en-US" dirty="0" smtClean="0"/>
              <a:t>Function: contain the code for proteins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Nucleotides</a:t>
            </a:r>
            <a:endParaRPr lang="en-US" dirty="0"/>
          </a:p>
        </p:txBody>
      </p:sp>
      <p:pic>
        <p:nvPicPr>
          <p:cNvPr id="4" name="Picture 12" descr="\\Hvf-work\Education\Edu3\BDOL Interactive Chalkboard\01-Image Bank Images\Ch06\Nucleotid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1916112"/>
            <a:ext cx="7366000" cy="407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54" name="Picture 78" descr="\\Hvf-work\education\Edu3\BDOL Interactive Chalkboard\Completed Foldables\Ch.06.foldable\step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352800"/>
            <a:ext cx="3124200" cy="2103438"/>
          </a:xfrm>
          <a:prstGeom prst="rect">
            <a:avLst/>
          </a:prstGeom>
          <a:noFill/>
        </p:spPr>
      </p:pic>
      <p:pic>
        <p:nvPicPr>
          <p:cNvPr id="50253" name="Picture 77" descr="\\Hvf-work\education\Edu3\BDOL Interactive Chalkboard\Completed Foldables\Ch.06.foldable\step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71800"/>
            <a:ext cx="1955800" cy="2819400"/>
          </a:xfrm>
          <a:prstGeom prst="rect">
            <a:avLst/>
          </a:prstGeom>
          <a:noFill/>
        </p:spPr>
      </p:pic>
      <p:pic>
        <p:nvPicPr>
          <p:cNvPr id="50180" name="Picture 4" descr="Foldable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873125"/>
            <a:ext cx="1905000" cy="955675"/>
          </a:xfrm>
          <a:prstGeom prst="rect">
            <a:avLst/>
          </a:prstGeom>
          <a:noFill/>
        </p:spPr>
      </p:pic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381000" y="1600200"/>
            <a:ext cx="4648200" cy="140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>
                <a:solidFill>
                  <a:schemeClr val="hlink"/>
                </a:solidFill>
              </a:rPr>
              <a:t>Draw</a:t>
            </a:r>
            <a:r>
              <a:rPr lang="en-US" b="0"/>
              <a:t> a mark at the midpoint of a sheet of paper along the side edge.  </a:t>
            </a:r>
          </a:p>
        </p:txBody>
      </p:sp>
      <p:pic>
        <p:nvPicPr>
          <p:cNvPr id="50233" name="Picture 57" descr="C:\Documents and Settings\cherie\Desktop\BDOL Prototype\BDOL Power Point Template\New previous.gif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6191250"/>
            <a:ext cx="492125" cy="606425"/>
          </a:xfrm>
          <a:prstGeom prst="rect">
            <a:avLst/>
          </a:prstGeom>
          <a:noFill/>
        </p:spPr>
      </p:pic>
      <p:pic>
        <p:nvPicPr>
          <p:cNvPr id="50235" name="Picture 59" descr="C:\Documents and Settings\cherie\Desktop\BDOL Prototype\BDOL Power Point Template\New 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8088" y="6194425"/>
            <a:ext cx="468312" cy="606425"/>
          </a:xfrm>
          <a:prstGeom prst="rect">
            <a:avLst/>
          </a:prstGeom>
          <a:noFill/>
        </p:spPr>
      </p:pic>
      <p:pic>
        <p:nvPicPr>
          <p:cNvPr id="50237" name="Picture 61" descr="C:\Documents and Settings\cherie\Desktop\BDOL Prototype\BDOL Power Point Template\end of slid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69275" y="5105400"/>
            <a:ext cx="593725" cy="846138"/>
          </a:xfrm>
          <a:prstGeom prst="rect">
            <a:avLst/>
          </a:prstGeom>
          <a:noFill/>
        </p:spPr>
      </p:pic>
      <p:pic>
        <p:nvPicPr>
          <p:cNvPr id="50239" name="Picture 63" descr="C:\Documents and Settings\cherie\Desktop\BDOL Prototype\BDOL Power Point Template\Foldables(on green)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7713" y="76200"/>
            <a:ext cx="4332287" cy="400050"/>
          </a:xfrm>
          <a:prstGeom prst="rect">
            <a:avLst/>
          </a:prstGeom>
          <a:noFill/>
        </p:spPr>
      </p:pic>
      <p:pic>
        <p:nvPicPr>
          <p:cNvPr id="50240" name="Picture 64" descr="C:\Documents and Settings\cherie\Desktop\BDOL Prototype\BDOL Power Point Template\New TOC.gi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08475" y="6194425"/>
            <a:ext cx="492125" cy="606425"/>
          </a:xfrm>
          <a:prstGeom prst="rect">
            <a:avLst/>
          </a:prstGeom>
          <a:noFill/>
        </p:spPr>
      </p:pic>
      <p:pic>
        <p:nvPicPr>
          <p:cNvPr id="50242" name="Picture 66" descr="C:\Documents and Settings\cherie\Desktop\BDOL Prototype\BDOL Power Point Template\STEP1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663" y="1001713"/>
            <a:ext cx="1531937" cy="674687"/>
          </a:xfrm>
          <a:prstGeom prst="rect">
            <a:avLst/>
          </a:prstGeom>
          <a:noFill/>
        </p:spPr>
      </p:pic>
      <p:pic>
        <p:nvPicPr>
          <p:cNvPr id="50244" name="Picture 68" descr="C:\Documents and Settings\cherie\Desktop\BDOL Prototype\BDOL Power Point Template\resources.gif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34200" y="6267450"/>
            <a:ext cx="1806575" cy="411163"/>
          </a:xfrm>
          <a:prstGeom prst="rect">
            <a:avLst/>
          </a:prstGeom>
          <a:noFill/>
        </p:spPr>
      </p:pic>
      <p:pic>
        <p:nvPicPr>
          <p:cNvPr id="50245" name="Picture 69" descr="C:\Documents and Settings\cherie\Desktop\BDOL Prototype\BDOL Power Point Template\help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6202363"/>
            <a:ext cx="560388" cy="560387"/>
          </a:xfrm>
          <a:prstGeom prst="rect">
            <a:avLst/>
          </a:prstGeom>
          <a:noFill/>
        </p:spPr>
      </p:pic>
      <p:sp>
        <p:nvSpPr>
          <p:cNvPr id="50247" name="Text Box 71"/>
          <p:cNvSpPr txBox="1">
            <a:spLocks noChangeArrowheads="1"/>
          </p:cNvSpPr>
          <p:nvPr/>
        </p:nvSpPr>
        <p:spPr bwMode="auto">
          <a:xfrm>
            <a:off x="517525" y="5653088"/>
            <a:ext cx="809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hlink"/>
                </a:solidFill>
              </a:rPr>
              <a:t>To return to the chapter summary click escape or close this document.</a:t>
            </a:r>
          </a:p>
        </p:txBody>
      </p:sp>
      <p:sp>
        <p:nvSpPr>
          <p:cNvPr id="50252" name="Text Box 76"/>
          <p:cNvSpPr txBox="1">
            <a:spLocks noChangeArrowheads="1"/>
          </p:cNvSpPr>
          <p:nvPr/>
        </p:nvSpPr>
        <p:spPr bwMode="auto">
          <a:xfrm>
            <a:off x="5105400" y="1905000"/>
            <a:ext cx="3733800" cy="140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b="0"/>
              <a:t>Then </a:t>
            </a:r>
            <a:r>
              <a:rPr lang="en-US">
                <a:solidFill>
                  <a:schemeClr val="tx2"/>
                </a:solidFill>
              </a:rPr>
              <a:t>fold</a:t>
            </a:r>
            <a:r>
              <a:rPr lang="en-US" b="0"/>
              <a:t> the top and bottom edges in to touch the midpoint.</a:t>
            </a:r>
          </a:p>
        </p:txBody>
      </p:sp>
      <p:pic>
        <p:nvPicPr>
          <p:cNvPr id="50255" name="Picture 79" descr="\\Hvf-work\Education\Edu3\BDOL Interactive Chalkboard\BDOL IC 06\BDOL ch06.graphics\Chpt0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743200" cy="6635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58" name="Text Box 18"/>
          <p:cNvSpPr txBox="1">
            <a:spLocks noChangeArrowheads="1"/>
          </p:cNvSpPr>
          <p:nvPr/>
        </p:nvSpPr>
        <p:spPr bwMode="auto">
          <a:xfrm>
            <a:off x="2438400" y="960438"/>
            <a:ext cx="548640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>
                <a:solidFill>
                  <a:schemeClr val="hlink"/>
                </a:solidFill>
              </a:rPr>
              <a:t>Fold</a:t>
            </a:r>
            <a:r>
              <a:rPr lang="en-US" b="0">
                <a:solidFill>
                  <a:schemeClr val="hlink"/>
                </a:solidFill>
              </a:rPr>
              <a:t> </a:t>
            </a:r>
            <a:r>
              <a:rPr lang="en-US" b="0"/>
              <a:t>in half from side to side.</a:t>
            </a:r>
          </a:p>
        </p:txBody>
      </p:sp>
      <p:pic>
        <p:nvPicPr>
          <p:cNvPr id="701476" name="Picture 36" descr="C:\Documents and Settings\cherie\Desktop\BDOL Prototype\BDOL Power Point Template\New previous.gif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6191250"/>
            <a:ext cx="492125" cy="606425"/>
          </a:xfrm>
          <a:prstGeom prst="rect">
            <a:avLst/>
          </a:prstGeom>
          <a:noFill/>
        </p:spPr>
      </p:pic>
      <p:pic>
        <p:nvPicPr>
          <p:cNvPr id="701478" name="Picture 38" descr="C:\Documents and Settings\cherie\Desktop\BDOL Prototype\BDOL Power Point Template\New 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8088" y="6194425"/>
            <a:ext cx="468312" cy="606425"/>
          </a:xfrm>
          <a:prstGeom prst="rect">
            <a:avLst/>
          </a:prstGeom>
          <a:noFill/>
        </p:spPr>
      </p:pic>
      <p:pic>
        <p:nvPicPr>
          <p:cNvPr id="701480" name="Picture 40" descr="C:\Documents and Settings\cherie\Desktop\BDOL Prototype\BDOL Power Point Template\end of slid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9275" y="5105400"/>
            <a:ext cx="593725" cy="846138"/>
          </a:xfrm>
          <a:prstGeom prst="rect">
            <a:avLst/>
          </a:prstGeom>
          <a:noFill/>
        </p:spPr>
      </p:pic>
      <p:pic>
        <p:nvPicPr>
          <p:cNvPr id="701482" name="Picture 42" descr="C:\Documents and Settings\cherie\Desktop\BDOL Prototype\BDOL Power Point Template\New TOC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8475" y="6194425"/>
            <a:ext cx="492125" cy="606425"/>
          </a:xfrm>
          <a:prstGeom prst="rect">
            <a:avLst/>
          </a:prstGeom>
          <a:noFill/>
        </p:spPr>
      </p:pic>
      <p:pic>
        <p:nvPicPr>
          <p:cNvPr id="701483" name="Picture 43" descr="C:\Documents and Settings\cherie\Desktop\BDOL Prototype\BDOL Power Point Template\STEP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952500"/>
            <a:ext cx="1543050" cy="685800"/>
          </a:xfrm>
          <a:prstGeom prst="rect">
            <a:avLst/>
          </a:prstGeom>
          <a:noFill/>
        </p:spPr>
      </p:pic>
      <p:pic>
        <p:nvPicPr>
          <p:cNvPr id="701484" name="Picture 44" descr="C:\Documents and Settings\cherie\Desktop\BDOL Prototype\BDOL Power Point Template\Foldables(on green)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113" y="76200"/>
            <a:ext cx="4332287" cy="400050"/>
          </a:xfrm>
          <a:prstGeom prst="rect">
            <a:avLst/>
          </a:prstGeom>
          <a:noFill/>
        </p:spPr>
      </p:pic>
      <p:pic>
        <p:nvPicPr>
          <p:cNvPr id="701486" name="Picture 46" descr="C:\Documents and Settings\cherie\Desktop\BDOL Prototype\BDOL Power Point Template\resources.gif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6267450"/>
            <a:ext cx="1806575" cy="411163"/>
          </a:xfrm>
          <a:prstGeom prst="rect">
            <a:avLst/>
          </a:prstGeom>
          <a:noFill/>
        </p:spPr>
      </p:pic>
      <p:pic>
        <p:nvPicPr>
          <p:cNvPr id="701487" name="Picture 47" descr="C:\Documents and Settings\cherie\Desktop\BDOL Prototype\BDOL Power Point Template\help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6202363"/>
            <a:ext cx="560388" cy="560387"/>
          </a:xfrm>
          <a:prstGeom prst="rect">
            <a:avLst/>
          </a:prstGeom>
          <a:noFill/>
        </p:spPr>
      </p:pic>
      <p:sp>
        <p:nvSpPr>
          <p:cNvPr id="701489" name="Text Box 49"/>
          <p:cNvSpPr txBox="1">
            <a:spLocks noChangeArrowheads="1"/>
          </p:cNvSpPr>
          <p:nvPr/>
        </p:nvSpPr>
        <p:spPr bwMode="auto">
          <a:xfrm>
            <a:off x="517525" y="5653088"/>
            <a:ext cx="809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hlink"/>
                </a:solidFill>
              </a:rPr>
              <a:t>To return to the chapter summary click escape or close this document.</a:t>
            </a:r>
          </a:p>
        </p:txBody>
      </p:sp>
      <p:pic>
        <p:nvPicPr>
          <p:cNvPr id="701496" name="Picture 56" descr="\\Hvf-work\education\Edu3\BDOL Interactive Chalkboard\Completed Foldables\Ch.06.foldable\step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2200" y="1749425"/>
            <a:ext cx="4800600" cy="3965575"/>
          </a:xfrm>
          <a:prstGeom prst="rect">
            <a:avLst/>
          </a:prstGeom>
          <a:noFill/>
        </p:spPr>
      </p:pic>
      <p:pic>
        <p:nvPicPr>
          <p:cNvPr id="701497" name="Picture 57" descr="\\Hvf-work\Education\Edu3\BDOL Interactive Chalkboard\BDOL IC 06\BDOL ch06.graphics\Chpt0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2743200" cy="6635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8" name="Picture 48" descr="\\Hvf-work\education\Edu3\BDOL Interactive Chalkboard\Completed Foldables\Ch.06.foldable\ste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5359400" cy="3609975"/>
          </a:xfrm>
          <a:prstGeom prst="rect">
            <a:avLst/>
          </a:prstGeom>
          <a:noFill/>
        </p:spPr>
      </p:pic>
      <p:sp>
        <p:nvSpPr>
          <p:cNvPr id="757767" name="Text Box 7"/>
          <p:cNvSpPr txBox="1">
            <a:spLocks noChangeArrowheads="1"/>
          </p:cNvSpPr>
          <p:nvPr/>
        </p:nvSpPr>
        <p:spPr bwMode="auto">
          <a:xfrm>
            <a:off x="2209800" y="936625"/>
            <a:ext cx="6477000" cy="96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>
                <a:solidFill>
                  <a:schemeClr val="hlink"/>
                </a:solidFill>
              </a:rPr>
              <a:t>Open and cut</a:t>
            </a:r>
            <a:r>
              <a:rPr lang="en-US"/>
              <a:t> </a:t>
            </a:r>
            <a:r>
              <a:rPr lang="en-US" b="0"/>
              <a:t>along the inside fold lines to form four tabs.</a:t>
            </a:r>
          </a:p>
        </p:txBody>
      </p:sp>
      <p:pic>
        <p:nvPicPr>
          <p:cNvPr id="757790" name="Picture 30" descr="C:\Documents and Settings\cherie\Desktop\BDOL Prototype\BDOL Power Point Template\New previous.gif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6191250"/>
            <a:ext cx="492125" cy="606425"/>
          </a:xfrm>
          <a:prstGeom prst="rect">
            <a:avLst/>
          </a:prstGeom>
          <a:noFill/>
        </p:spPr>
      </p:pic>
      <p:pic>
        <p:nvPicPr>
          <p:cNvPr id="757792" name="Picture 32" descr="C:\Documents and Settings\cherie\Desktop\BDOL Prototype\BDOL Power Point Template\New 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8088" y="6194425"/>
            <a:ext cx="468312" cy="606425"/>
          </a:xfrm>
          <a:prstGeom prst="rect">
            <a:avLst/>
          </a:prstGeom>
          <a:noFill/>
        </p:spPr>
      </p:pic>
      <p:pic>
        <p:nvPicPr>
          <p:cNvPr id="757794" name="Picture 34" descr="C:\Documents and Settings\cherie\Desktop\BDOL Prototype\BDOL Power Point Template\end of slid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9275" y="5105400"/>
            <a:ext cx="593725" cy="846138"/>
          </a:xfrm>
          <a:prstGeom prst="rect">
            <a:avLst/>
          </a:prstGeom>
          <a:noFill/>
        </p:spPr>
      </p:pic>
      <p:pic>
        <p:nvPicPr>
          <p:cNvPr id="757796" name="Picture 36" descr="C:\Documents and Settings\cherie\Desktop\BDOL Prototype\BDOL Power Point Template\New TOC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08475" y="6194425"/>
            <a:ext cx="492125" cy="606425"/>
          </a:xfrm>
          <a:prstGeom prst="rect">
            <a:avLst/>
          </a:prstGeom>
          <a:noFill/>
        </p:spPr>
      </p:pic>
      <p:pic>
        <p:nvPicPr>
          <p:cNvPr id="757798" name="Picture 38" descr="C:\Documents and Settings\cherie\Desktop\BDOL Prototype\BDOL Power Point Template\STEP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914400"/>
            <a:ext cx="1543050" cy="685800"/>
          </a:xfrm>
          <a:prstGeom prst="rect">
            <a:avLst/>
          </a:prstGeom>
          <a:noFill/>
        </p:spPr>
      </p:pic>
      <p:pic>
        <p:nvPicPr>
          <p:cNvPr id="757799" name="Picture 39" descr="C:\Documents and Settings\cherie\Desktop\BDOL Prototype\BDOL Power Point Template\Foldables(on green)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76200"/>
            <a:ext cx="4332287" cy="400050"/>
          </a:xfrm>
          <a:prstGeom prst="rect">
            <a:avLst/>
          </a:prstGeom>
          <a:noFill/>
        </p:spPr>
      </p:pic>
      <p:pic>
        <p:nvPicPr>
          <p:cNvPr id="757801" name="Picture 41" descr="C:\Documents and Settings\cherie\Desktop\BDOL Prototype\BDOL Power Point Template\resources.gif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6267450"/>
            <a:ext cx="1806575" cy="411163"/>
          </a:xfrm>
          <a:prstGeom prst="rect">
            <a:avLst/>
          </a:prstGeom>
          <a:noFill/>
        </p:spPr>
      </p:pic>
      <p:pic>
        <p:nvPicPr>
          <p:cNvPr id="757802" name="Picture 42" descr="C:\Documents and Settings\cherie\Desktop\BDOL Prototype\BDOL Power Point Template\help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6202363"/>
            <a:ext cx="560388" cy="560387"/>
          </a:xfrm>
          <a:prstGeom prst="rect">
            <a:avLst/>
          </a:prstGeom>
          <a:noFill/>
        </p:spPr>
      </p:pic>
      <p:sp>
        <p:nvSpPr>
          <p:cNvPr id="757804" name="Text Box 44"/>
          <p:cNvSpPr txBox="1">
            <a:spLocks noChangeArrowheads="1"/>
          </p:cNvSpPr>
          <p:nvPr/>
        </p:nvSpPr>
        <p:spPr bwMode="auto">
          <a:xfrm>
            <a:off x="517525" y="5653088"/>
            <a:ext cx="809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hlink"/>
                </a:solidFill>
              </a:rPr>
              <a:t>To return to the chapter summary click escape or close this document.</a:t>
            </a:r>
          </a:p>
        </p:txBody>
      </p:sp>
      <p:pic>
        <p:nvPicPr>
          <p:cNvPr id="757809" name="Picture 49" descr="\\Hvf-work\Education\Edu3\BDOL Interactive Chalkboard\BDOL IC 06\BDOL ch06.graphics\Chpt0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2743200" cy="6635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5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876" name="Picture 44" descr="\\Hvf-work\education\Edu3\BDOL Interactive Chalkboard\Completed Foldables\Ch.06.foldable\ste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09713"/>
            <a:ext cx="6172200" cy="4281487"/>
          </a:xfrm>
          <a:prstGeom prst="rect">
            <a:avLst/>
          </a:prstGeom>
          <a:noFill/>
        </p:spPr>
      </p:pic>
      <p:sp>
        <p:nvSpPr>
          <p:cNvPr id="760838" name="Text Box 6"/>
          <p:cNvSpPr txBox="1">
            <a:spLocks noChangeArrowheads="1"/>
          </p:cNvSpPr>
          <p:nvPr/>
        </p:nvSpPr>
        <p:spPr bwMode="auto">
          <a:xfrm>
            <a:off x="2209800" y="917575"/>
            <a:ext cx="289560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>
                <a:solidFill>
                  <a:schemeClr val="hlink"/>
                </a:solidFill>
              </a:rPr>
              <a:t>Label</a:t>
            </a:r>
            <a:r>
              <a:rPr lang="en-US"/>
              <a:t> </a:t>
            </a:r>
            <a:r>
              <a:rPr lang="en-US" b="0"/>
              <a:t>each tab.</a:t>
            </a:r>
          </a:p>
        </p:txBody>
      </p:sp>
      <p:pic>
        <p:nvPicPr>
          <p:cNvPr id="760858" name="Picture 26" descr="C:\Documents and Settings\cherie\Desktop\BDOL Prototype\BDOL Power Point Template\New previous.gif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6191250"/>
            <a:ext cx="492125" cy="606425"/>
          </a:xfrm>
          <a:prstGeom prst="rect">
            <a:avLst/>
          </a:prstGeom>
          <a:noFill/>
        </p:spPr>
      </p:pic>
      <p:pic>
        <p:nvPicPr>
          <p:cNvPr id="760860" name="Picture 28" descr="C:\Documents and Settings\cherie\Desktop\BDOL Prototype\BDOL Power Point Template\New 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8088" y="6194425"/>
            <a:ext cx="468312" cy="606425"/>
          </a:xfrm>
          <a:prstGeom prst="rect">
            <a:avLst/>
          </a:prstGeom>
          <a:noFill/>
        </p:spPr>
      </p:pic>
      <p:pic>
        <p:nvPicPr>
          <p:cNvPr id="760862" name="Picture 30" descr="C:\Documents and Settings\cherie\Desktop\BDOL Prototype\BDOL Power Point Template\end of slid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9275" y="5105400"/>
            <a:ext cx="593725" cy="846138"/>
          </a:xfrm>
          <a:prstGeom prst="rect">
            <a:avLst/>
          </a:prstGeom>
          <a:noFill/>
        </p:spPr>
      </p:pic>
      <p:pic>
        <p:nvPicPr>
          <p:cNvPr id="760864" name="Picture 32" descr="C:\Documents and Settings\cherie\Desktop\BDOL Prototype\BDOL Power Point Template\New TOC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08475" y="6194425"/>
            <a:ext cx="492125" cy="606425"/>
          </a:xfrm>
          <a:prstGeom prst="rect">
            <a:avLst/>
          </a:prstGeom>
          <a:noFill/>
        </p:spPr>
      </p:pic>
      <p:pic>
        <p:nvPicPr>
          <p:cNvPr id="760865" name="Picture 33" descr="C:\Documents and Settings\cherie\Desktop\BDOL Prototype\BDOL Power Point Template\STEP4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513" y="876300"/>
            <a:ext cx="1531937" cy="685800"/>
          </a:xfrm>
          <a:prstGeom prst="rect">
            <a:avLst/>
          </a:prstGeom>
          <a:noFill/>
        </p:spPr>
      </p:pic>
      <p:pic>
        <p:nvPicPr>
          <p:cNvPr id="760866" name="Picture 34" descr="C:\Documents and Settings\cherie\Desktop\BDOL Prototype\BDOL Power Point Template\Foldables(on green)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76200"/>
            <a:ext cx="4332287" cy="400050"/>
          </a:xfrm>
          <a:prstGeom prst="rect">
            <a:avLst/>
          </a:prstGeom>
          <a:noFill/>
        </p:spPr>
      </p:pic>
      <p:pic>
        <p:nvPicPr>
          <p:cNvPr id="760868" name="Picture 36" descr="C:\Documents and Settings\cherie\Desktop\BDOL Prototype\BDOL Power Point Template\resources.gif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6267450"/>
            <a:ext cx="1806575" cy="411163"/>
          </a:xfrm>
          <a:prstGeom prst="rect">
            <a:avLst/>
          </a:prstGeom>
          <a:noFill/>
        </p:spPr>
      </p:pic>
      <p:pic>
        <p:nvPicPr>
          <p:cNvPr id="760869" name="Picture 37" descr="C:\Documents and Settings\cherie\Desktop\BDOL Prototype\BDOL Power Point Template\help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6202363"/>
            <a:ext cx="560388" cy="560387"/>
          </a:xfrm>
          <a:prstGeom prst="rect">
            <a:avLst/>
          </a:prstGeom>
          <a:noFill/>
        </p:spPr>
      </p:pic>
      <p:sp>
        <p:nvSpPr>
          <p:cNvPr id="760871" name="Text Box 39"/>
          <p:cNvSpPr txBox="1">
            <a:spLocks noChangeArrowheads="1"/>
          </p:cNvSpPr>
          <p:nvPr/>
        </p:nvSpPr>
        <p:spPr bwMode="auto">
          <a:xfrm>
            <a:off x="517525" y="5653088"/>
            <a:ext cx="809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hlink"/>
                </a:solidFill>
              </a:rPr>
              <a:t>To return to the chapter summary click escape or close this document.</a:t>
            </a:r>
          </a:p>
        </p:txBody>
      </p:sp>
      <p:pic>
        <p:nvPicPr>
          <p:cNvPr id="760877" name="Picture 45" descr="\\Hvf-work\Education\Edu3\BDOL Interactive Chalkboard\BDOL IC 06\BDOL ch06.graphics\Chpt0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2743200" cy="6635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6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Polymers</a:t>
            </a:r>
            <a:endParaRPr lang="en-US" dirty="0"/>
          </a:p>
        </p:txBody>
      </p:sp>
      <p:pic>
        <p:nvPicPr>
          <p:cNvPr id="4" name="Picture 12" descr="\\Hvf-work\Education\Edu3\BDOL Interactive Chalkboard\01-Image Bank Images\Ch06\Polym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89000" y="1871662"/>
            <a:ext cx="7366000" cy="416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Polymers and Monomers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Dehydration synthesis: creating a polymer and water</a:t>
            </a:r>
          </a:p>
          <a:p>
            <a:r>
              <a:rPr lang="en-US" dirty="0" smtClean="0"/>
              <a:t>Hydrolysis: breaking down a polymer using water</a:t>
            </a:r>
          </a:p>
          <a:p>
            <a:r>
              <a:rPr lang="en-US" dirty="0" smtClean="0">
                <a:hlinkClick r:id="rId2"/>
              </a:rPr>
              <a:t>Animations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Carbohydrates: </a:t>
            </a:r>
            <a:r>
              <a:rPr lang="en-US" dirty="0" err="1" smtClean="0"/>
              <a:t>monosaccharides</a:t>
            </a:r>
            <a:r>
              <a:rPr lang="en-US" dirty="0" smtClean="0"/>
              <a:t> and disaccharides</a:t>
            </a:r>
            <a:endParaRPr lang="en-US" dirty="0"/>
          </a:p>
        </p:txBody>
      </p:sp>
      <p:pic>
        <p:nvPicPr>
          <p:cNvPr id="4" name="Picture 12" descr="\\Hvf-work\Education\Edu3\BDOL Interactive Chalkboard\01-Image Bank Images\Ch06\Glucose-Fructose-Sucro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4507" y="1600200"/>
            <a:ext cx="7074986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Carbohydrates: Polysaccharides</a:t>
            </a:r>
            <a:br>
              <a:rPr lang="en-US" dirty="0" smtClean="0"/>
            </a:br>
            <a:r>
              <a:rPr lang="en-US" dirty="0" smtClean="0"/>
              <a:t>Starch</a:t>
            </a:r>
            <a:endParaRPr lang="en-US" dirty="0"/>
          </a:p>
        </p:txBody>
      </p:sp>
      <p:pic>
        <p:nvPicPr>
          <p:cNvPr id="4" name="Picture 12" descr="\\Hvf-work\Education\Edu3\BDOL Interactive Chalkboard\01-Image Bank Images\Ch06\Structure of a Starc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89000" y="1731962"/>
            <a:ext cx="7366000" cy="444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Monomers: </a:t>
            </a:r>
            <a:r>
              <a:rPr lang="en-US" dirty="0" err="1" smtClean="0"/>
              <a:t>monosaccharides</a:t>
            </a:r>
            <a:r>
              <a:rPr lang="en-US" dirty="0" smtClean="0"/>
              <a:t> (simple sugars)</a:t>
            </a:r>
          </a:p>
          <a:p>
            <a:r>
              <a:rPr lang="en-US" dirty="0" smtClean="0"/>
              <a:t>Polymers: polysaccharides</a:t>
            </a:r>
          </a:p>
          <a:p>
            <a:pPr lvl="1"/>
            <a:r>
              <a:rPr lang="en-US" dirty="0" smtClean="0"/>
              <a:t>Starch (in plants)</a:t>
            </a:r>
          </a:p>
          <a:p>
            <a:pPr lvl="1"/>
            <a:r>
              <a:rPr lang="en-US" dirty="0" smtClean="0"/>
              <a:t>Glycogen  (in animals)</a:t>
            </a:r>
          </a:p>
          <a:p>
            <a:pPr lvl="1"/>
            <a:r>
              <a:rPr lang="en-US" dirty="0" smtClean="0"/>
              <a:t>Fiber (cellulose in plants for cell walls)</a:t>
            </a:r>
          </a:p>
          <a:p>
            <a:r>
              <a:rPr lang="en-US" dirty="0" smtClean="0"/>
              <a:t>Function:</a:t>
            </a:r>
          </a:p>
          <a:p>
            <a:pPr lvl="1"/>
            <a:r>
              <a:rPr lang="en-US" dirty="0" smtClean="0"/>
              <a:t>Short term energy</a:t>
            </a:r>
          </a:p>
          <a:p>
            <a:pPr lvl="1"/>
            <a:r>
              <a:rPr lang="en-US" dirty="0" smtClean="0"/>
              <a:t>Cell wall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81000"/>
            <a:ext cx="8229600" cy="1143000"/>
          </a:xfrm>
        </p:spPr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Monomer: Amino acids</a:t>
            </a:r>
          </a:p>
          <a:p>
            <a:r>
              <a:rPr lang="en-US" dirty="0" smtClean="0"/>
              <a:t>There are 20 different </a:t>
            </a:r>
          </a:p>
          <a:p>
            <a:pPr>
              <a:buNone/>
            </a:pPr>
            <a:r>
              <a:rPr lang="en-US" dirty="0" smtClean="0"/>
              <a:t>amino acids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Polymers: All kinds of </a:t>
            </a:r>
          </a:p>
          <a:p>
            <a:pPr>
              <a:buNone/>
            </a:pPr>
            <a:r>
              <a:rPr lang="en-US" dirty="0" smtClean="0"/>
              <a:t>structural and functional proteins with special functions: </a:t>
            </a:r>
            <a:r>
              <a:rPr lang="en-US" dirty="0" err="1" smtClean="0"/>
              <a:t>enzymes,collagen</a:t>
            </a:r>
            <a:r>
              <a:rPr lang="en-US" dirty="0" smtClean="0"/>
              <a:t>, </a:t>
            </a:r>
            <a:r>
              <a:rPr lang="en-US" dirty="0" err="1" smtClean="0"/>
              <a:t>elastin</a:t>
            </a:r>
            <a:r>
              <a:rPr lang="en-US" dirty="0" smtClean="0"/>
              <a:t>, keratin, hemoglobin </a:t>
            </a:r>
            <a:r>
              <a:rPr lang="en-US" smtClean="0"/>
              <a:t>(polypeptides)</a:t>
            </a:r>
            <a:endParaRPr lang="en-US" dirty="0" smtClean="0"/>
          </a:p>
          <a:p>
            <a:r>
              <a:rPr lang="en-US" dirty="0" smtClean="0"/>
              <a:t>Enzymes speed up chemical reactions</a:t>
            </a:r>
          </a:p>
          <a:p>
            <a:r>
              <a:rPr lang="en-US" dirty="0" smtClean="0">
                <a:hlinkClick r:id="rId2"/>
              </a:rPr>
              <a:t>Pictures of proteins</a:t>
            </a:r>
            <a:endParaRPr lang="en-US" dirty="0"/>
          </a:p>
        </p:txBody>
      </p:sp>
      <p:pic>
        <p:nvPicPr>
          <p:cNvPr id="4" name="Picture 3" descr="aminoacidstru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914400"/>
            <a:ext cx="3048000" cy="2907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Monomers: glycerol, fatty acids</a:t>
            </a:r>
          </a:p>
          <a:p>
            <a:r>
              <a:rPr lang="en-US" dirty="0" smtClean="0"/>
              <a:t>Polymers:</a:t>
            </a:r>
          </a:p>
          <a:p>
            <a:pPr lvl="1"/>
            <a:r>
              <a:rPr lang="en-US" dirty="0" smtClean="0"/>
              <a:t>Fats</a:t>
            </a:r>
          </a:p>
          <a:p>
            <a:pPr lvl="1"/>
            <a:r>
              <a:rPr lang="en-US" dirty="0" smtClean="0"/>
              <a:t>Oils</a:t>
            </a:r>
          </a:p>
          <a:p>
            <a:pPr lvl="1"/>
            <a:r>
              <a:rPr lang="en-US" dirty="0" smtClean="0"/>
              <a:t>Waxes</a:t>
            </a:r>
          </a:p>
          <a:p>
            <a:r>
              <a:rPr lang="en-US" dirty="0" smtClean="0"/>
              <a:t>Functions:</a:t>
            </a:r>
          </a:p>
          <a:p>
            <a:pPr lvl="1"/>
            <a:r>
              <a:rPr lang="en-US" dirty="0" smtClean="0"/>
              <a:t>Long term energy storage</a:t>
            </a:r>
          </a:p>
          <a:p>
            <a:pPr lvl="1"/>
            <a:r>
              <a:rPr lang="en-US" dirty="0" smtClean="0"/>
              <a:t>Water-proofing</a:t>
            </a:r>
          </a:p>
          <a:p>
            <a:pPr lvl="1"/>
            <a:r>
              <a:rPr lang="en-US" dirty="0" smtClean="0"/>
              <a:t>Insulation</a:t>
            </a:r>
          </a:p>
          <a:p>
            <a:pPr lvl="1"/>
            <a:r>
              <a:rPr lang="en-US" dirty="0" smtClean="0"/>
              <a:t>Cell membrane structure</a:t>
            </a:r>
          </a:p>
          <a:p>
            <a:pPr lvl="1"/>
            <a:r>
              <a:rPr lang="en-US" dirty="0" smtClean="0"/>
              <a:t>Cushioning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Saturated v. Unsaturated</a:t>
            </a:r>
            <a:endParaRPr lang="en-US" dirty="0"/>
          </a:p>
        </p:txBody>
      </p:sp>
      <p:pic>
        <p:nvPicPr>
          <p:cNvPr id="4" name="Content Placeholder 3" descr="Saturated fa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792773" cy="4708525"/>
          </a:xfrm>
        </p:spPr>
      </p:pic>
      <p:sp>
        <p:nvSpPr>
          <p:cNvPr id="6" name="TextBox 5"/>
          <p:cNvSpPr txBox="1"/>
          <p:nvPr/>
        </p:nvSpPr>
        <p:spPr>
          <a:xfrm>
            <a:off x="5562600" y="1905000"/>
            <a:ext cx="3124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Saturated Fats</a:t>
            </a:r>
            <a:r>
              <a:rPr lang="en-US" sz="2400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no double bonds, straight structure, more likely to clog arteries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Unsaturated fats</a:t>
            </a:r>
            <a:r>
              <a:rPr lang="en-US" sz="2400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double bonds, bent structure, less likely to clog arteries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468</TotalTime>
  <Words>296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Lucida Sans</vt:lpstr>
      <vt:lpstr>Wingdings</vt:lpstr>
      <vt:lpstr>Wingdings 2</vt:lpstr>
      <vt:lpstr>Wingdings 3</vt:lpstr>
      <vt:lpstr>Apex</vt:lpstr>
      <vt:lpstr>Organic Molecules</vt:lpstr>
      <vt:lpstr>Polymers</vt:lpstr>
      <vt:lpstr>Polymers and Monomers</vt:lpstr>
      <vt:lpstr>Carbohydrates: monosaccharides and disaccharides</vt:lpstr>
      <vt:lpstr>Carbohydrates: Polysaccharides Starch</vt:lpstr>
      <vt:lpstr>Carbohydrates</vt:lpstr>
      <vt:lpstr>Proteins</vt:lpstr>
      <vt:lpstr>Lipids</vt:lpstr>
      <vt:lpstr>Saturated v. Unsaturated</vt:lpstr>
      <vt:lpstr>Lipids</vt:lpstr>
      <vt:lpstr>Nucleic Acids</vt:lpstr>
      <vt:lpstr>Nucleotides</vt:lpstr>
      <vt:lpstr>PowerPoint Presentation</vt:lpstr>
      <vt:lpstr>PowerPoint Presentation</vt:lpstr>
      <vt:lpstr>PowerPoint Presentation</vt:lpstr>
      <vt:lpstr>PowerPoint Presentation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Molecules</dc:title>
  <dc:creator>Molly Bostic</dc:creator>
  <cp:lastModifiedBy>mcowley</cp:lastModifiedBy>
  <cp:revision>8</cp:revision>
  <dcterms:created xsi:type="dcterms:W3CDTF">2010-09-07T11:16:19Z</dcterms:created>
  <dcterms:modified xsi:type="dcterms:W3CDTF">2016-01-19T18:24:26Z</dcterms:modified>
</cp:coreProperties>
</file>