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60" r:id="rId5"/>
    <p:sldId id="258" r:id="rId6"/>
    <p:sldId id="261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67" autoAdjust="0"/>
  </p:normalViewPr>
  <p:slideViewPr>
    <p:cSldViewPr>
      <p:cViewPr varScale="1">
        <p:scale>
          <a:sx n="74" d="100"/>
          <a:sy n="74" d="100"/>
        </p:scale>
        <p:origin x="62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FDDB6A-99BF-4518-B686-396E1FF1FD0D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C83DCD-0E21-4431-B585-9EE37EF3F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kGqp5tr-Q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2AgZE5kTU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rinary-system-labeled-diagra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0"/>
            <a:ext cx="6496050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4038600"/>
            <a:ext cx="6858000" cy="8382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Urinary System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to rid the body of N</a:t>
            </a:r>
            <a:r>
              <a:rPr lang="en-US" b="1" baseline="-25000" dirty="0" smtClean="0"/>
              <a:t>2</a:t>
            </a:r>
            <a:r>
              <a:rPr lang="en-US" b="1" dirty="0" smtClean="0"/>
              <a:t>  while regulating electrolyte balance and acid/ base balance of blood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Introduction…Watch video linked below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hlinkClick r:id="rId2"/>
              </a:rPr>
              <a:t>Urinary </a:t>
            </a:r>
            <a:r>
              <a:rPr lang="en-US" sz="4800" dirty="0" smtClean="0">
                <a:hlinkClick r:id="rId2"/>
              </a:rPr>
              <a:t>System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dney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819400"/>
            <a:ext cx="3810000" cy="381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2200" b="1" u="sng" dirty="0" smtClean="0"/>
              <a:t>Kidneys</a:t>
            </a:r>
            <a:r>
              <a:rPr lang="en-US" sz="2200" b="1" dirty="0" smtClean="0"/>
              <a:t> – homeostatic organs, located on dorsal wall beneath </a:t>
            </a:r>
            <a:r>
              <a:rPr lang="en-US" sz="2200" b="1" dirty="0" err="1" smtClean="0"/>
              <a:t>pareital</a:t>
            </a:r>
            <a:r>
              <a:rPr lang="en-US" sz="2200" b="1" dirty="0" smtClean="0"/>
              <a:t> peritoneum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small </a:t>
            </a:r>
            <a:r>
              <a:rPr lang="en-US" b="1" dirty="0"/>
              <a:t>dark red organs with kidney bean shape</a:t>
            </a:r>
            <a:endParaRPr lang="en-US" dirty="0"/>
          </a:p>
          <a:p>
            <a:pPr lvl="0"/>
            <a:r>
              <a:rPr lang="en-US" b="1" dirty="0"/>
              <a:t>get some protection from lower ribs</a:t>
            </a:r>
            <a:endParaRPr lang="en-US" dirty="0"/>
          </a:p>
          <a:p>
            <a:pPr lvl="0"/>
            <a:r>
              <a:rPr lang="en-US" b="1" dirty="0"/>
              <a:t>rt. kidney slightly lower</a:t>
            </a:r>
            <a:endParaRPr lang="en-US" dirty="0"/>
          </a:p>
          <a:p>
            <a:pPr lvl="0"/>
            <a:r>
              <a:rPr lang="en-US" b="1" dirty="0"/>
              <a:t>12 ½ cm. long and 2 ½ </a:t>
            </a:r>
            <a:r>
              <a:rPr lang="en-US" b="1" dirty="0" smtClean="0"/>
              <a:t>cm</a:t>
            </a:r>
          </a:p>
          <a:p>
            <a:pPr lvl="0">
              <a:buNone/>
            </a:pPr>
            <a:r>
              <a:rPr lang="en-US" b="1" dirty="0" smtClean="0"/>
              <a:t>	 </a:t>
            </a:r>
            <a:r>
              <a:rPr lang="en-US" b="1" dirty="0"/>
              <a:t>thick (large bar of soap)</a:t>
            </a:r>
            <a:endParaRPr lang="en-US" dirty="0"/>
          </a:p>
          <a:p>
            <a:pPr lvl="0"/>
            <a:r>
              <a:rPr lang="en-US" b="1" dirty="0"/>
              <a:t>convex with </a:t>
            </a:r>
            <a:r>
              <a:rPr lang="en-US" b="1" u="sng" dirty="0" err="1"/>
              <a:t>Hilus</a:t>
            </a:r>
            <a:r>
              <a:rPr lang="en-US" b="1" dirty="0"/>
              <a:t> = where 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	blood </a:t>
            </a:r>
            <a:r>
              <a:rPr lang="en-US" b="1" dirty="0"/>
              <a:t>vessels go in </a:t>
            </a:r>
            <a:r>
              <a:rPr lang="en-US" b="1" dirty="0" smtClean="0"/>
              <a:t>&amp; </a:t>
            </a:r>
            <a:r>
              <a:rPr lang="en-US" b="1" dirty="0"/>
              <a:t>out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Kidneys continued!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/>
              <a:t>adrenal gland is on top (endocrine system)</a:t>
            </a:r>
            <a:endParaRPr lang="en-US" dirty="0" smtClean="0"/>
          </a:p>
          <a:p>
            <a:pPr lvl="0"/>
            <a:r>
              <a:rPr lang="en-US" b="1" u="sng" dirty="0" smtClean="0"/>
              <a:t>renal capsule</a:t>
            </a:r>
            <a:r>
              <a:rPr lang="en-US" b="1" dirty="0" smtClean="0"/>
              <a:t> = transparent covering</a:t>
            </a:r>
            <a:endParaRPr lang="en-US" dirty="0" smtClean="0"/>
          </a:p>
          <a:p>
            <a:pPr lvl="0"/>
            <a:r>
              <a:rPr lang="en-US" b="1" u="sng" dirty="0" smtClean="0"/>
              <a:t>adipose capsule</a:t>
            </a:r>
            <a:r>
              <a:rPr lang="en-US" b="1" dirty="0" smtClean="0"/>
              <a:t> = surrounds, protects, &amp; holds it in place</a:t>
            </a:r>
            <a:endParaRPr lang="en-US" dirty="0" smtClean="0"/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filter gallons of fluid everyday!</a:t>
            </a:r>
            <a:endParaRPr lang="en-US" dirty="0" smtClean="0"/>
          </a:p>
          <a:p>
            <a:pPr lvl="0"/>
            <a:r>
              <a:rPr lang="en-US" b="1" dirty="0" smtClean="0"/>
              <a:t>Produce enzyme </a:t>
            </a:r>
            <a:r>
              <a:rPr lang="en-US" b="1" u="sng" dirty="0" err="1" smtClean="0"/>
              <a:t>renin</a:t>
            </a:r>
            <a:r>
              <a:rPr lang="en-US" b="1" dirty="0" smtClean="0"/>
              <a:t> to</a:t>
            </a:r>
          </a:p>
          <a:p>
            <a:pPr lvl="0">
              <a:buNone/>
            </a:pPr>
            <a:r>
              <a:rPr lang="en-US" b="1" dirty="0" smtClean="0"/>
              <a:t> 	regulate blood pressure, and </a:t>
            </a:r>
          </a:p>
          <a:p>
            <a:pPr lvl="0">
              <a:buNone/>
            </a:pPr>
            <a:r>
              <a:rPr lang="en-US" b="1" dirty="0" smtClean="0"/>
              <a:t>	regulates RBC production by </a:t>
            </a:r>
          </a:p>
          <a:p>
            <a:pPr lvl="0">
              <a:buNone/>
            </a:pPr>
            <a:r>
              <a:rPr lang="en-US" b="1" dirty="0" smtClean="0"/>
              <a:t>	producing erythropoietin</a:t>
            </a:r>
            <a:endParaRPr lang="en-US" dirty="0" smtClean="0"/>
          </a:p>
          <a:p>
            <a:pPr lvl="0"/>
            <a:r>
              <a:rPr lang="en-US" b="1" dirty="0" smtClean="0"/>
              <a:t>Also converts </a:t>
            </a:r>
            <a:r>
              <a:rPr lang="en-US" b="1" dirty="0" err="1" smtClean="0"/>
              <a:t>Vit</a:t>
            </a:r>
            <a:r>
              <a:rPr lang="en-US" b="1" dirty="0" smtClean="0"/>
              <a:t>. D to active </a:t>
            </a:r>
          </a:p>
          <a:p>
            <a:pPr lvl="0">
              <a:buNone/>
            </a:pPr>
            <a:r>
              <a:rPr lang="en-US" b="1" dirty="0" smtClean="0"/>
              <a:t>	form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pic>
        <p:nvPicPr>
          <p:cNvPr id="4" name="Picture 3" descr="cross section of kid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438400"/>
            <a:ext cx="3748216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the Kidneys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** </a:t>
            </a:r>
            <a:r>
              <a:rPr lang="en-US" b="1" u="sng" dirty="0" err="1"/>
              <a:t>ptosis</a:t>
            </a:r>
            <a:r>
              <a:rPr lang="en-US" b="1" dirty="0"/>
              <a:t> = kidneys drop (if loose a lot of weight)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</a:t>
            </a:r>
            <a:r>
              <a:rPr lang="en-US" b="1" dirty="0" err="1"/>
              <a:t>ureters</a:t>
            </a:r>
            <a:r>
              <a:rPr lang="en-US" b="1" dirty="0"/>
              <a:t> become kinked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 puts </a:t>
            </a:r>
            <a:r>
              <a:rPr lang="en-US" b="1" dirty="0" smtClean="0"/>
              <a:t>pressure </a:t>
            </a:r>
            <a:r>
              <a:rPr lang="en-US" b="1" dirty="0"/>
              <a:t>on kidneys   = </a:t>
            </a:r>
            <a:r>
              <a:rPr lang="en-US" b="1" u="sng" dirty="0" err="1"/>
              <a:t>hydronephrosis</a:t>
            </a:r>
            <a:endParaRPr lang="en-US" dirty="0"/>
          </a:p>
          <a:p>
            <a:endParaRPr lang="en-US" dirty="0"/>
          </a:p>
          <a:p>
            <a:r>
              <a:rPr lang="en-US" b="1" u="sng" dirty="0"/>
              <a:t>Cross section has 3 distinct regions</a:t>
            </a:r>
          </a:p>
          <a:p>
            <a:pPr lvl="0"/>
            <a:r>
              <a:rPr lang="en-US" b="1" u="sng" dirty="0"/>
              <a:t>renal cortex</a:t>
            </a:r>
            <a:r>
              <a:rPr lang="en-US" b="1" dirty="0"/>
              <a:t> = outer layer (bark)</a:t>
            </a:r>
            <a:endParaRPr lang="en-US" dirty="0"/>
          </a:p>
          <a:p>
            <a:pPr lvl="0"/>
            <a:r>
              <a:rPr lang="en-US" b="1" u="sng" dirty="0"/>
              <a:t>renal medulla</a:t>
            </a:r>
            <a:r>
              <a:rPr lang="en-US" b="1" dirty="0"/>
              <a:t> = darker, has triangular 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		regions </a:t>
            </a:r>
            <a:endParaRPr lang="en-US" dirty="0"/>
          </a:p>
          <a:p>
            <a:r>
              <a:rPr lang="en-US" b="1" dirty="0"/>
              <a:t>* tip of triangle is called the </a:t>
            </a:r>
            <a:r>
              <a:rPr lang="en-US" b="1" u="sng" dirty="0"/>
              <a:t>apex</a:t>
            </a:r>
            <a:endParaRPr lang="en-US" dirty="0"/>
          </a:p>
          <a:p>
            <a:r>
              <a:rPr lang="en-US" b="1" dirty="0"/>
              <a:t>* </a:t>
            </a:r>
            <a:r>
              <a:rPr lang="en-US" b="1" u="sng" dirty="0"/>
              <a:t>renal columns</a:t>
            </a:r>
            <a:r>
              <a:rPr lang="en-US" b="1" dirty="0"/>
              <a:t> are even lighter</a:t>
            </a:r>
            <a:endParaRPr lang="en-US" dirty="0"/>
          </a:p>
          <a:p>
            <a:r>
              <a:rPr lang="en-US" b="1" dirty="0"/>
              <a:t>* </a:t>
            </a:r>
            <a:r>
              <a:rPr lang="en-US" b="1" u="sng" dirty="0"/>
              <a:t>renal pelvis</a:t>
            </a:r>
            <a:r>
              <a:rPr lang="en-US" b="1" dirty="0"/>
              <a:t> 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goes to the </a:t>
            </a:r>
            <a:r>
              <a:rPr lang="en-US" b="1" dirty="0" err="1"/>
              <a:t>ureter</a:t>
            </a:r>
            <a:endParaRPr lang="en-US" dirty="0"/>
          </a:p>
          <a:p>
            <a:r>
              <a:rPr lang="en-US" b="1" dirty="0"/>
              <a:t>* extensions of pelvis are called </a:t>
            </a:r>
            <a:r>
              <a:rPr lang="en-US" b="1" u="sng" dirty="0"/>
              <a:t>calyces</a:t>
            </a:r>
            <a:r>
              <a:rPr lang="en-US" b="1" dirty="0"/>
              <a:t> (cup-like collective areas)</a:t>
            </a:r>
            <a:endParaRPr lang="en-US" dirty="0"/>
          </a:p>
          <a:p>
            <a:r>
              <a:rPr lang="en-US" b="1" dirty="0"/>
              <a:t>** very rich blood supply !, ¼ of all blood passes thru kidney each </a:t>
            </a:r>
            <a:r>
              <a:rPr lang="en-US" b="1" dirty="0" smtClean="0"/>
              <a:t>	minute</a:t>
            </a:r>
            <a:r>
              <a:rPr lang="en-US" b="1" dirty="0"/>
              <a:t>!</a:t>
            </a:r>
            <a:endParaRPr lang="en-US" dirty="0"/>
          </a:p>
          <a:p>
            <a:pPr lvl="0"/>
            <a:r>
              <a:rPr lang="en-US" b="1" u="sng" dirty="0"/>
              <a:t>Renal artery</a:t>
            </a:r>
            <a:r>
              <a:rPr lang="en-US" b="1" dirty="0"/>
              <a:t>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and all the smaller ones</a:t>
            </a:r>
            <a:endParaRPr lang="en-US" dirty="0"/>
          </a:p>
          <a:p>
            <a:pPr>
              <a:buNone/>
            </a:pPr>
            <a:r>
              <a:rPr lang="en-US" b="1" dirty="0"/>
              <a:t>		Returns thru veins of the same name</a:t>
            </a:r>
          </a:p>
          <a:p>
            <a:endParaRPr lang="en-US" dirty="0"/>
          </a:p>
        </p:txBody>
      </p:sp>
      <p:pic>
        <p:nvPicPr>
          <p:cNvPr id="4" name="Picture 3" descr="adrenal_gl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1828800"/>
            <a:ext cx="18669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Ptosis</a:t>
            </a:r>
            <a:r>
              <a:rPr lang="en-US" dirty="0" smtClean="0"/>
              <a:t> of the Kidneys</a:t>
            </a:r>
            <a:endParaRPr lang="en-US" dirty="0"/>
          </a:p>
        </p:txBody>
      </p:sp>
      <p:pic>
        <p:nvPicPr>
          <p:cNvPr id="4" name="Content Placeholder 3" descr="KID_hydronephrosi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371600"/>
            <a:ext cx="5029199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Urination</a:t>
            </a:r>
            <a:r>
              <a:rPr lang="en-US" dirty="0" smtClean="0"/>
              <a:t>…. Watch video linked below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hlinkClick r:id="rId2"/>
              </a:rPr>
              <a:t>Urination reflex (Micturition)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000" b="1" u="sng" dirty="0" err="1" smtClean="0"/>
              <a:t>Nephron</a:t>
            </a:r>
            <a:r>
              <a:rPr lang="en-US" sz="2000" b="1" u="sng" dirty="0" smtClean="0"/>
              <a:t> </a:t>
            </a:r>
            <a:r>
              <a:rPr lang="en-US" sz="2000" b="1" dirty="0" smtClean="0"/>
              <a:t>= major filtering unit; each kidney has 1 million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err="1" smtClean="0"/>
              <a:t>Glomerulus</a:t>
            </a:r>
            <a:r>
              <a:rPr lang="en-US" b="1" u="sng" dirty="0" smtClean="0"/>
              <a:t> </a:t>
            </a:r>
            <a:r>
              <a:rPr lang="en-US" b="1" dirty="0"/>
              <a:t>= knot in capillaries</a:t>
            </a:r>
            <a:endParaRPr lang="en-US" dirty="0"/>
          </a:p>
          <a:p>
            <a:r>
              <a:rPr lang="en-US" b="1" dirty="0" smtClean="0"/>
              <a:t>1.  Renal </a:t>
            </a:r>
            <a:r>
              <a:rPr lang="en-US" b="1" dirty="0"/>
              <a:t>tubule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/>
              <a:t>proximal </a:t>
            </a:r>
            <a:r>
              <a:rPr lang="en-US" b="1" dirty="0" err="1"/>
              <a:t>convuluted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tubule </a:t>
            </a:r>
            <a:r>
              <a:rPr lang="en-US" b="1" dirty="0"/>
              <a:t>to the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2</a:t>
            </a:r>
            <a:r>
              <a:rPr lang="en-US" b="1" dirty="0"/>
              <a:t>.  Bowman’s capsule/ </a:t>
            </a:r>
            <a:r>
              <a:rPr lang="en-US" b="1" dirty="0" err="1" smtClean="0"/>
              <a:t>glomerulus</a:t>
            </a:r>
            <a:r>
              <a:rPr lang="en-US" b="1" dirty="0" smtClean="0"/>
              <a:t>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coils </a:t>
            </a:r>
            <a:r>
              <a:rPr lang="en-US" b="1" dirty="0"/>
              <a:t>and twists </a:t>
            </a:r>
            <a:r>
              <a:rPr lang="en-US" b="1" dirty="0" smtClean="0"/>
              <a:t>before </a:t>
            </a:r>
            <a:r>
              <a:rPr lang="en-US" b="1" dirty="0"/>
              <a:t>becoming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a </a:t>
            </a:r>
            <a:r>
              <a:rPr lang="en-US" b="1" dirty="0"/>
              <a:t>hairpin loop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3</a:t>
            </a:r>
            <a:r>
              <a:rPr lang="en-US" b="1" dirty="0"/>
              <a:t>.  Loop of </a:t>
            </a:r>
            <a:r>
              <a:rPr lang="en-US" b="1" dirty="0" err="1"/>
              <a:t>Henle</a:t>
            </a:r>
            <a:r>
              <a:rPr lang="en-US" b="1" dirty="0"/>
              <a:t>)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then to the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4</a:t>
            </a:r>
            <a:r>
              <a:rPr lang="en-US" b="1" dirty="0"/>
              <a:t>. distal </a:t>
            </a:r>
            <a:r>
              <a:rPr lang="en-US" b="1" dirty="0" err="1"/>
              <a:t>convuluted</a:t>
            </a:r>
            <a:r>
              <a:rPr lang="en-US" b="1" dirty="0"/>
              <a:t> tubule </a:t>
            </a:r>
            <a:r>
              <a:rPr lang="en-US" b="1" dirty="0">
                <a:sym typeface="Wingdings"/>
              </a:rPr>
              <a:t></a:t>
            </a:r>
            <a:r>
              <a:rPr lang="en-US" b="1" dirty="0"/>
              <a:t>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5</a:t>
            </a:r>
            <a:r>
              <a:rPr lang="en-US" b="1" dirty="0"/>
              <a:t>.  collecting tubule</a:t>
            </a:r>
            <a:endParaRPr lang="en-US" dirty="0"/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Afferent (into)arterioles = </a:t>
            </a:r>
            <a:r>
              <a:rPr lang="en-US" b="1" dirty="0" smtClean="0"/>
              <a:t>hi </a:t>
            </a:r>
            <a:r>
              <a:rPr lang="en-US" b="1" dirty="0"/>
              <a:t>pressure	</a:t>
            </a:r>
            <a:endParaRPr lang="en-US" b="1" dirty="0" smtClean="0"/>
          </a:p>
          <a:p>
            <a:r>
              <a:rPr lang="en-US" b="1" dirty="0" smtClean="0"/>
              <a:t>Efferent </a:t>
            </a:r>
            <a:r>
              <a:rPr lang="en-US" b="1" dirty="0"/>
              <a:t>(</a:t>
            </a:r>
            <a:r>
              <a:rPr lang="en-US" b="1" dirty="0" smtClean="0"/>
              <a:t>out of)arterioles= low </a:t>
            </a:r>
            <a:r>
              <a:rPr lang="en-US" b="1" dirty="0"/>
              <a:t>pressure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b="1" dirty="0"/>
              <a:t>U system also has two </a:t>
            </a:r>
            <a:r>
              <a:rPr lang="en-US" b="1" dirty="0" err="1"/>
              <a:t>ureters</a:t>
            </a:r>
            <a:r>
              <a:rPr lang="en-US" b="1" dirty="0"/>
              <a:t>, urinary bladder and a urethra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nephron113348054537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914400"/>
            <a:ext cx="3176587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 Drawings…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Draw color label and title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/>
              <a:t>Fig. 17.1   The Urinary System pg. 470.</a:t>
            </a:r>
          </a:p>
          <a:p>
            <a:pPr marL="0" indent="0">
              <a:buNone/>
            </a:pPr>
            <a:r>
              <a:rPr lang="en-US" sz="3600" dirty="0" smtClean="0"/>
              <a:t>Fig. 17.2   The Kidney, Renal Pyramid and 			Nephron pg. 471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56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406</TotalTime>
  <Words>198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Bookman Old Style</vt:lpstr>
      <vt:lpstr>Gill Sans MT</vt:lpstr>
      <vt:lpstr>Wingdings</vt:lpstr>
      <vt:lpstr>Wingdings 3</vt:lpstr>
      <vt:lpstr>Origin</vt:lpstr>
      <vt:lpstr>Urinary System    </vt:lpstr>
      <vt:lpstr>Introduction…Watch video linked below</vt:lpstr>
      <vt:lpstr>    Kidneys – homeostatic organs, located on dorsal wall beneath pareital peritoneum </vt:lpstr>
      <vt:lpstr>Kidneys continued!</vt:lpstr>
      <vt:lpstr>Problems with the Kidneys</vt:lpstr>
      <vt:lpstr>Ptosis of the Kidneys</vt:lpstr>
      <vt:lpstr>Urination…. Watch video linked below</vt:lpstr>
      <vt:lpstr>  Nephron = major filtering unit; each kidney has 1 million </vt:lpstr>
      <vt:lpstr>Urinary System Drawings…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Urinary System   to rid the body of N2  while regulating electrolyte balance and acid/ base balance of blood.</dc:title>
  <dc:creator>MCOWLEY</dc:creator>
  <cp:lastModifiedBy>mcowley</cp:lastModifiedBy>
  <cp:revision>17</cp:revision>
  <dcterms:created xsi:type="dcterms:W3CDTF">2013-05-03T12:32:13Z</dcterms:created>
  <dcterms:modified xsi:type="dcterms:W3CDTF">2017-12-04T13:05:08Z</dcterms:modified>
</cp:coreProperties>
</file>